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4" r:id="rId3"/>
    <p:sldId id="258" r:id="rId4"/>
    <p:sldId id="288" r:id="rId5"/>
    <p:sldId id="285" r:id="rId6"/>
    <p:sldId id="272" r:id="rId7"/>
    <p:sldId id="279" r:id="rId8"/>
    <p:sldId id="280" r:id="rId9"/>
    <p:sldId id="281" r:id="rId10"/>
    <p:sldId id="282" r:id="rId11"/>
    <p:sldId id="263" r:id="rId12"/>
    <p:sldId id="28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8C64-72D0-48F6-BF8C-5CDEEF350BB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CD44-481A-4A48-8A05-C59067F1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5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8C397-6279-4EE2-8A16-BE76FA4C0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31D6-F17C-40BC-B0F4-474F29384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6144-6182-4C3D-9E22-ED2A23DF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16DE9-71FC-44D8-AADF-FB8FAE8DA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660B-408E-4D92-AFF0-CEA2E1384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A471B-355E-4EDB-8E59-D7406BB3B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43D2-6BD3-4658-8155-36D01D75C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29E96-6782-45E2-8AE4-FA277193A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D45E-9F9C-4D21-9F04-490F49D57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29A56-E9EA-40A7-8A90-FC6FCB315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7ECF-AD4C-40E8-9D93-BE5D2CF64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general-background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0AEDC-4083-43C6-B398-5AA8E67D5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background-title cop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4114800" cy="22860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 LT Std Cond"/>
              </a:rPr>
              <a:t>Treating Speech Intelligibility in Patients with Parkinson’s Disease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1865313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SpeechEasyPD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Each device comes with a workbook </a:t>
            </a:r>
          </a:p>
          <a:p>
            <a:pPr lvl="1"/>
            <a:r>
              <a:rPr lang="en-US" sz="2400" dirty="0" smtClean="0"/>
              <a:t>Reviews care and maintenance</a:t>
            </a:r>
          </a:p>
          <a:p>
            <a:pPr lvl="1"/>
            <a:r>
              <a:rPr lang="en-US" sz="2400" dirty="0" smtClean="0"/>
              <a:t>Gives therapy guidance and tips and hints</a:t>
            </a:r>
          </a:p>
          <a:p>
            <a:pPr lvl="1"/>
            <a:r>
              <a:rPr lang="en-US" sz="2400" dirty="0" smtClean="0"/>
              <a:t>Used to supplement the direct treatment provided by the team of professionals</a:t>
            </a:r>
          </a:p>
          <a:p>
            <a:pPr marL="342900" lvl="8" indent="-342900" eaLnBrk="0" hangingPunct="0">
              <a:buChar char="•"/>
            </a:pPr>
            <a:r>
              <a:rPr lang="en-US" sz="2800" dirty="0">
                <a:ea typeface="+mn-ea"/>
                <a:cs typeface="+mn-cs"/>
              </a:rPr>
              <a:t>As the patient’s needs change, their settings may also </a:t>
            </a:r>
            <a:r>
              <a:rPr lang="en-US" sz="2800" dirty="0" smtClean="0">
                <a:ea typeface="+mn-ea"/>
                <a:cs typeface="+mn-cs"/>
              </a:rPr>
              <a:t>need </a:t>
            </a:r>
            <a:r>
              <a:rPr lang="en-US" sz="2800" dirty="0">
                <a:ea typeface="+mn-ea"/>
                <a:cs typeface="+mn-cs"/>
              </a:rPr>
              <a:t>to </a:t>
            </a:r>
            <a:r>
              <a:rPr lang="en-US" sz="2800" dirty="0" smtClean="0">
                <a:ea typeface="+mn-ea"/>
                <a:cs typeface="+mn-cs"/>
              </a:rPr>
              <a:t>change</a:t>
            </a:r>
          </a:p>
          <a:p>
            <a:pPr lvl="1"/>
            <a:r>
              <a:rPr lang="en-US" sz="2400" dirty="0"/>
              <a:t>Patients can go back to the </a:t>
            </a:r>
            <a:r>
              <a:rPr lang="en-US" sz="2400" dirty="0" err="1"/>
              <a:t>SpeechEasyPD</a:t>
            </a:r>
            <a:r>
              <a:rPr lang="en-US" sz="2400" dirty="0"/>
              <a:t> Provider for these adjustments or send their device to Janus</a:t>
            </a:r>
          </a:p>
        </p:txBody>
      </p:sp>
    </p:spTree>
    <p:extLst>
      <p:ext uri="{BB962C8B-B14F-4D97-AF65-F5344CB8AC3E}">
        <p14:creationId xmlns:p14="http://schemas.microsoft.com/office/powerpoint/2010/main" val="16699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elvetica LT Std Cond"/>
              </a:rPr>
              <a:t>Trial Period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LT Std Cond"/>
              </a:rPr>
              <a:t>Each device comes with a 60-day trial period. From the day a patient receives their device, they have 60 days to try it in their daily life to help ensure it works for them when they need it most.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LT Std Cond"/>
              </a:rPr>
              <a:t>If for whatever reason, they decide within the first 60 days that </a:t>
            </a:r>
            <a:r>
              <a:rPr lang="en-US" sz="2400" dirty="0" err="1" smtClean="0">
                <a:latin typeface="Helvetica LT Std Cond"/>
              </a:rPr>
              <a:t>SpeechEasy</a:t>
            </a:r>
            <a:r>
              <a:rPr lang="en-US" sz="2400" dirty="0" smtClean="0">
                <a:latin typeface="Helvetica LT Std Cond"/>
              </a:rPr>
              <a:t> is not for them, they may return the undamaged device to Janus Development Group for a refund, less 10% of the MSRP.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latin typeface="Helvetica LT Std C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of use</a:t>
            </a:r>
          </a:p>
          <a:p>
            <a:r>
              <a:rPr lang="en-US" dirty="0" smtClean="0"/>
              <a:t>Hearing aids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Provider locations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elvetica LT Std Cond"/>
              </a:rPr>
              <a:t>Funding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Helvetica LT Std Cond"/>
              </a:rPr>
              <a:t>Payment options include: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Personal check or Cashier’s check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Credit cards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Flexible spending plan through employers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Veteran’s Administration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Lease-to-Own Program</a:t>
            </a:r>
          </a:p>
          <a:p>
            <a:pPr lvl="1" eaLnBrk="1" hangingPunct="1"/>
            <a:r>
              <a:rPr lang="en-US" sz="2400" dirty="0" smtClean="0">
                <a:latin typeface="Helvetica LT Std Cond"/>
              </a:rPr>
              <a:t>0% Financing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elvetica LT Std Cond"/>
              </a:rPr>
              <a:t>Questions?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Amber Snyder, MS, CCC-SLP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amber@speecheasy.com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252-864-4443</a:t>
            </a:r>
          </a:p>
          <a:p>
            <a:pPr algn="ctr" eaLnBrk="1" hangingPunct="1">
              <a:buFontTx/>
              <a:buNone/>
            </a:pPr>
            <a:endParaRPr lang="en-US" sz="2800" dirty="0" smtClean="0">
              <a:latin typeface="Helvetica LT Std Cond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Janus Development Group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866-551-9042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 LT Std Cond"/>
              </a:rPr>
              <a:t>info@speecheasy.com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Treatment	s for Parkinson’s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Medication</a:t>
            </a:r>
          </a:p>
          <a:p>
            <a:r>
              <a:rPr lang="en-US" sz="2400" dirty="0" smtClean="0"/>
              <a:t>Surgery</a:t>
            </a:r>
          </a:p>
          <a:p>
            <a:r>
              <a:rPr lang="en-US" sz="2400" dirty="0" smtClean="0"/>
              <a:t>Speech and Language</a:t>
            </a:r>
          </a:p>
          <a:p>
            <a:r>
              <a:rPr lang="en-US" sz="2400" dirty="0" smtClean="0"/>
              <a:t>Many facets to consider when treating someone with Parkinson’s disease</a:t>
            </a:r>
          </a:p>
          <a:p>
            <a:r>
              <a:rPr lang="en-US" sz="2400" dirty="0" smtClean="0"/>
              <a:t>Team approach with the patient, caregiver and various professionals</a:t>
            </a:r>
          </a:p>
          <a:p>
            <a:r>
              <a:rPr lang="en-US" sz="2400" dirty="0" err="1" smtClean="0"/>
              <a:t>SpeechEasyPD</a:t>
            </a:r>
            <a:r>
              <a:rPr lang="en-US" sz="2400" dirty="0" smtClean="0"/>
              <a:t> helps with just one piece of the treatment plan – speech intelligibility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019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 LT Std Cond"/>
              </a:rPr>
              <a:t>What is </a:t>
            </a:r>
            <a:r>
              <a:rPr lang="en-US" dirty="0" err="1" smtClean="0">
                <a:latin typeface="Helvetica LT Std Cond"/>
              </a:rPr>
              <a:t>SpeechEasyPD</a:t>
            </a:r>
            <a:r>
              <a:rPr lang="en-US" dirty="0" smtClean="0">
                <a:latin typeface="Helvetica LT Std Cond"/>
              </a:rPr>
              <a:t>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Helvetica LT Std Cond"/>
              </a:rPr>
              <a:t>Small device that looks similar to a hearing aid</a:t>
            </a:r>
          </a:p>
          <a:p>
            <a:pPr eaLnBrk="1" hangingPunct="1"/>
            <a:r>
              <a:rPr lang="en-US" sz="2400" dirty="0" smtClean="0">
                <a:latin typeface="Helvetica LT Std Cond"/>
              </a:rPr>
              <a:t>Uses a delay and change in pitch to create the choral speech effect</a:t>
            </a:r>
          </a:p>
          <a:p>
            <a:pPr eaLnBrk="1" hangingPunct="1"/>
            <a:r>
              <a:rPr lang="en-US" sz="2400" dirty="0" smtClean="0">
                <a:latin typeface="Helvetica LT Std Cond"/>
              </a:rPr>
              <a:t>Worn in one ear </a:t>
            </a:r>
          </a:p>
          <a:p>
            <a:pPr eaLnBrk="1" hangingPunct="1"/>
            <a:r>
              <a:rPr lang="en-US" sz="2400" dirty="0" smtClean="0">
                <a:latin typeface="Helvetica LT Std Cond"/>
              </a:rPr>
              <a:t>Individually fit and customized for each specific person</a:t>
            </a:r>
          </a:p>
          <a:p>
            <a:pPr eaLnBrk="1" hangingPunct="1"/>
            <a:r>
              <a:rPr lang="en-US" sz="2400" dirty="0" smtClean="0">
                <a:latin typeface="Helvetica LT Std Cond"/>
              </a:rPr>
              <a:t>Made by Janus Development Group, Inc.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83" y="3962400"/>
            <a:ext cx="6108634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Came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har char="•"/>
            </a:pPr>
            <a:r>
              <a:rPr lang="en-US" sz="2400" dirty="0" err="1">
                <a:latin typeface="Helvetica LT Std Cond"/>
                <a:ea typeface="+mn-ea"/>
                <a:cs typeface="+mn-cs"/>
              </a:rPr>
              <a:t>SpeechEasy</a:t>
            </a:r>
            <a:r>
              <a:rPr lang="en-US" sz="2400" dirty="0">
                <a:latin typeface="Helvetica LT Std Cond"/>
                <a:ea typeface="+mn-ea"/>
                <a:cs typeface="+mn-cs"/>
              </a:rPr>
              <a:t> was developed at East Carolina University to help treat those who stutter</a:t>
            </a:r>
          </a:p>
          <a:p>
            <a:pPr marL="342900" lvl="1" indent="-342900" eaLnBrk="1" hangingPunct="1">
              <a:buChar char="•"/>
            </a:pPr>
            <a:r>
              <a:rPr lang="en-US" sz="2400" dirty="0">
                <a:latin typeface="Helvetica LT Std Cond"/>
                <a:ea typeface="+mn-ea"/>
                <a:cs typeface="+mn-cs"/>
              </a:rPr>
              <a:t>We have over 110 locations where SLPs have been using this technology for 12+years</a:t>
            </a:r>
          </a:p>
          <a:p>
            <a:pPr marL="342900" lvl="1" indent="-342900" eaLnBrk="1" hangingPunct="1">
              <a:buChar char="•"/>
            </a:pPr>
            <a:r>
              <a:rPr lang="en-US" sz="2400" dirty="0">
                <a:latin typeface="Helvetica LT Std Cond"/>
                <a:ea typeface="+mn-ea"/>
                <a:cs typeface="+mn-cs"/>
              </a:rPr>
              <a:t>Research was conducted using </a:t>
            </a:r>
            <a:r>
              <a:rPr lang="en-US" sz="2400" dirty="0" err="1">
                <a:latin typeface="Helvetica LT Std Cond"/>
                <a:ea typeface="+mn-ea"/>
                <a:cs typeface="+mn-cs"/>
              </a:rPr>
              <a:t>SpeechEasy</a:t>
            </a:r>
            <a:r>
              <a:rPr lang="en-US" sz="2400" dirty="0">
                <a:latin typeface="Helvetica LT Std Cond"/>
                <a:ea typeface="+mn-ea"/>
                <a:cs typeface="+mn-cs"/>
              </a:rPr>
              <a:t> with those with Parkinson’s</a:t>
            </a:r>
          </a:p>
          <a:p>
            <a:pPr marL="342900" lvl="1" indent="-342900" eaLnBrk="1" hangingPunct="1">
              <a:buChar char="•"/>
            </a:pPr>
            <a:r>
              <a:rPr lang="en-US" sz="2400" dirty="0">
                <a:latin typeface="Helvetica LT Std Cond"/>
                <a:ea typeface="+mn-ea"/>
                <a:cs typeface="+mn-cs"/>
              </a:rPr>
              <a:t>Saw that </a:t>
            </a:r>
            <a:r>
              <a:rPr lang="en-US" sz="2400" dirty="0" err="1">
                <a:latin typeface="Helvetica LT Std Cond"/>
                <a:ea typeface="+mn-ea"/>
                <a:cs typeface="+mn-cs"/>
              </a:rPr>
              <a:t>SpeechEasy</a:t>
            </a:r>
            <a:r>
              <a:rPr lang="en-US" sz="2400" dirty="0">
                <a:latin typeface="Helvetica LT Std Cond"/>
                <a:ea typeface="+mn-ea"/>
                <a:cs typeface="+mn-cs"/>
              </a:rPr>
              <a:t> could be beneficial</a:t>
            </a:r>
          </a:p>
          <a:p>
            <a:pPr marL="342900" lvl="1" indent="-342900" eaLnBrk="1" hangingPunct="1">
              <a:buChar char="•"/>
            </a:pPr>
            <a:r>
              <a:rPr lang="en-US" sz="2400" dirty="0">
                <a:latin typeface="Helvetica LT Std Cond"/>
                <a:ea typeface="+mn-ea"/>
                <a:cs typeface="+mn-cs"/>
              </a:rPr>
              <a:t>Entered a new license agreement with ECU for </a:t>
            </a:r>
            <a:r>
              <a:rPr lang="en-US" sz="2400" dirty="0" err="1">
                <a:latin typeface="Helvetica LT Std Cond"/>
                <a:ea typeface="+mn-ea"/>
                <a:cs typeface="+mn-cs"/>
              </a:rPr>
              <a:t>SpeechEasyPD</a:t>
            </a:r>
            <a:endParaRPr lang="en-US" sz="2400" dirty="0">
              <a:latin typeface="Helvetica LT Std 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67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Uses a delay and change in pitch to emulate choral speech</a:t>
            </a:r>
          </a:p>
          <a:p>
            <a:pPr lvl="1"/>
            <a:r>
              <a:rPr lang="en-US" sz="2400" dirty="0" smtClean="0"/>
              <a:t>Choral speech is just people saying the same thing at the same time</a:t>
            </a:r>
          </a:p>
          <a:p>
            <a:pPr lvl="1"/>
            <a:r>
              <a:rPr lang="en-US" sz="2400" dirty="0" smtClean="0"/>
              <a:t>Patients with </a:t>
            </a:r>
            <a:r>
              <a:rPr lang="en-US" sz="2400" dirty="0" err="1" smtClean="0"/>
              <a:t>palilalia</a:t>
            </a:r>
            <a:r>
              <a:rPr lang="en-US" sz="2400" dirty="0" smtClean="0"/>
              <a:t> have a type of repetitive speech that is decreased when using the effects of choral speech</a:t>
            </a:r>
          </a:p>
          <a:p>
            <a:pPr marL="342900" lvl="1" indent="-342900">
              <a:buChar char="•"/>
            </a:pPr>
            <a:r>
              <a:rPr lang="en-US" sz="2400" dirty="0">
                <a:ea typeface="+mn-ea"/>
                <a:cs typeface="+mn-cs"/>
              </a:rPr>
              <a:t>The delay being used will also naturally slow the patient’s rate of </a:t>
            </a:r>
            <a:r>
              <a:rPr lang="en-US" sz="2400" dirty="0" smtClean="0">
                <a:ea typeface="+mn-ea"/>
                <a:cs typeface="+mn-cs"/>
              </a:rPr>
              <a:t>speech</a:t>
            </a:r>
          </a:p>
          <a:p>
            <a:pPr lvl="1"/>
            <a:r>
              <a:rPr lang="en-US" sz="2400" dirty="0"/>
              <a:t>Slowed rate </a:t>
            </a:r>
            <a:r>
              <a:rPr lang="en-US" sz="2400" dirty="0" smtClean="0"/>
              <a:t>can lead </a:t>
            </a:r>
            <a:r>
              <a:rPr lang="en-US" sz="2400" dirty="0"/>
              <a:t>to increased </a:t>
            </a:r>
            <a:r>
              <a:rPr lang="en-US" sz="2400" dirty="0" smtClean="0"/>
              <a:t>intelligibility, better articulation, increased self monitoring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3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Helps in overall communication </a:t>
            </a:r>
          </a:p>
          <a:p>
            <a:r>
              <a:rPr lang="en-US" sz="2400" dirty="0"/>
              <a:t>Increase </a:t>
            </a:r>
            <a:r>
              <a:rPr lang="en-US" sz="2400" dirty="0" smtClean="0"/>
              <a:t>fluency </a:t>
            </a:r>
            <a:r>
              <a:rPr lang="en-US" sz="2400" dirty="0"/>
              <a:t>and intelligibility </a:t>
            </a:r>
          </a:p>
          <a:p>
            <a:pPr lvl="1"/>
            <a:r>
              <a:rPr lang="en-US" sz="2400" dirty="0"/>
              <a:t>Decrease rate</a:t>
            </a:r>
          </a:p>
          <a:p>
            <a:pPr lvl="1"/>
            <a:r>
              <a:rPr lang="en-US" sz="2400" dirty="0"/>
              <a:t>Decrease </a:t>
            </a:r>
            <a:r>
              <a:rPr lang="en-US" sz="2400" dirty="0" err="1"/>
              <a:t>palilalia</a:t>
            </a:r>
            <a:endParaRPr lang="en-US" sz="2400" dirty="0"/>
          </a:p>
          <a:p>
            <a:pPr lvl="1"/>
            <a:r>
              <a:rPr lang="en-US" sz="2400" dirty="0"/>
              <a:t>Decrease effort demands from patient </a:t>
            </a:r>
          </a:p>
          <a:p>
            <a:pPr lvl="1"/>
            <a:r>
              <a:rPr lang="en-US" sz="2400" dirty="0"/>
              <a:t>Increase volume</a:t>
            </a:r>
          </a:p>
          <a:p>
            <a:pPr lvl="1"/>
            <a:r>
              <a:rPr lang="en-US" sz="2400" dirty="0"/>
              <a:t>Increase intelligibility</a:t>
            </a:r>
          </a:p>
          <a:p>
            <a:pPr lvl="1"/>
            <a:r>
              <a:rPr lang="en-US" sz="2400" dirty="0"/>
              <a:t>Improve self-monitoring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It?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obtain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, patients are first evaluated by a Speech Pathologist specifically trained to use this type of technology – A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 Provider</a:t>
            </a:r>
          </a:p>
          <a:p>
            <a:r>
              <a:rPr lang="en-US" sz="2400" dirty="0" smtClean="0"/>
              <a:t>Evaluations take about 2 hours</a:t>
            </a:r>
          </a:p>
          <a:p>
            <a:r>
              <a:rPr lang="en-US" sz="2400" dirty="0" smtClean="0"/>
              <a:t>Patients work with a device and the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 Provider to help find the settings that are most appropriate</a:t>
            </a:r>
          </a:p>
          <a:p>
            <a:r>
              <a:rPr lang="en-US" sz="2400" dirty="0" smtClean="0"/>
              <a:t>Techniques that pair well with the device are reviewed and taught as 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Since every patient is different and everyone has a different response to the device, an evaluation is the only way to know how the effects will benefit any given person</a:t>
            </a:r>
          </a:p>
          <a:p>
            <a:r>
              <a:rPr lang="en-US" sz="2400" dirty="0" smtClean="0"/>
              <a:t>There is no obligation to purchase a device at any time</a:t>
            </a:r>
          </a:p>
          <a:p>
            <a:r>
              <a:rPr lang="en-US" sz="2400" dirty="0" smtClean="0"/>
              <a:t>The patient and their caregiver will decide if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 is the right treatment choice or not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3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Appointment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a patient chooses to purchase a device, they return to the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 Provider to pick it up</a:t>
            </a:r>
          </a:p>
          <a:p>
            <a:r>
              <a:rPr lang="en-US" sz="2400" dirty="0" smtClean="0"/>
              <a:t>At this time, they review the care and maintenance of the device and create a treatment plan</a:t>
            </a:r>
          </a:p>
          <a:p>
            <a:r>
              <a:rPr lang="en-US" sz="2400" dirty="0" smtClean="0"/>
              <a:t>Patients are referred back to their treating SLP, but are able to return to the </a:t>
            </a:r>
            <a:r>
              <a:rPr lang="en-US" sz="2400" dirty="0" err="1" smtClean="0"/>
              <a:t>SpeechEasyPD</a:t>
            </a:r>
            <a:r>
              <a:rPr lang="en-US" sz="2400" dirty="0" smtClean="0"/>
              <a:t> Provider for any device adjustments or additional therapy sessions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8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640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 Treatment s for Parkinson’s</vt:lpstr>
      <vt:lpstr>What is SpeechEasyPD?</vt:lpstr>
      <vt:lpstr>How We Came to Be</vt:lpstr>
      <vt:lpstr>How Does it Work?</vt:lpstr>
      <vt:lpstr>Treatment Goals</vt:lpstr>
      <vt:lpstr>How Do I Get It? </vt:lpstr>
      <vt:lpstr>How Do I Get It?</vt:lpstr>
      <vt:lpstr>Pick Up Appointment </vt:lpstr>
      <vt:lpstr>SpeechEasyPD </vt:lpstr>
      <vt:lpstr>Trial Period</vt:lpstr>
      <vt:lpstr>Common Questions</vt:lpstr>
      <vt:lpstr>Funding</vt:lpstr>
      <vt:lpstr>Questions?</vt:lpstr>
    </vt:vector>
  </TitlesOfParts>
  <Company>Janus Development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SpeechEasyPD</dc:title>
  <dc:creator>Amber Snyder</dc:creator>
  <cp:lastModifiedBy>Lenovo User</cp:lastModifiedBy>
  <cp:revision>22</cp:revision>
  <cp:lastPrinted>2014-11-05T18:35:51Z</cp:lastPrinted>
  <dcterms:created xsi:type="dcterms:W3CDTF">2014-02-20T19:48:00Z</dcterms:created>
  <dcterms:modified xsi:type="dcterms:W3CDTF">2014-11-13T22:11:37Z</dcterms:modified>
</cp:coreProperties>
</file>