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iYFxzh0ol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emovesstor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86470"/>
          </a:xfrm>
        </p:spPr>
        <p:txBody>
          <a:bodyPr/>
          <a:lstStyle/>
          <a:p>
            <a:r>
              <a:rPr lang="en-US" dirty="0" smtClean="0"/>
              <a:t>The Therapy of Rhythm:</a:t>
            </a:r>
            <a:br>
              <a:rPr lang="en-US" dirty="0" smtClean="0"/>
            </a:br>
            <a:r>
              <a:rPr lang="en-US" sz="2800" dirty="0" smtClean="0"/>
              <a:t>Using Movement in the Management of Parkinson’s Disease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 Tess Dalleave, OTAS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3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1. What are some physical activities that can be done without risk of falls?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2. Which types of exercises are best for Parkinson’s disease?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	A- Intense aerobic exercises to build cardio endurance.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	B- Large, controlled movements that are simple.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	C- “</a:t>
            </a:r>
            <a:r>
              <a:rPr lang="en-US" sz="1800" dirty="0" err="1" smtClean="0">
                <a:solidFill>
                  <a:schemeClr val="bg1"/>
                </a:solidFill>
              </a:rPr>
              <a:t>Sweatin</a:t>
            </a:r>
            <a:r>
              <a:rPr lang="en-US" sz="1800" dirty="0" smtClean="0">
                <a:solidFill>
                  <a:schemeClr val="bg1"/>
                </a:solidFill>
              </a:rPr>
              <a:t> to the Oldies” with Richard Simmons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	D- Heavy weight lifting to build muscle.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3. Name 1 benefit of regular physical activity.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20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regular physical activity: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424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Reduces mental stress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Relieves depression and anxiety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Improves strength and endurance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Helps to prevents falls and injuries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Increases blood flow to brain</a:t>
            </a:r>
          </a:p>
          <a:p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reates new neuron (nerve cell) branches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Stimulates dopamine production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Reduces symptoms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Slows progression of PD if started early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Improve function in daily activities</a:t>
            </a:r>
          </a:p>
          <a:p>
            <a:pPr marL="0" lvl="0" indent="0" algn="ctr">
              <a:buNone/>
            </a:pPr>
            <a:r>
              <a:rPr lang="en-US" sz="1000" dirty="0">
                <a:solidFill>
                  <a:schemeClr val="bg1"/>
                </a:solidFill>
                <a:effectLst/>
              </a:rPr>
              <a:t>The effectiveness of exercise interventions for people with Parkinson's disease: A systematic review and meta‐analysis. </a:t>
            </a:r>
            <a:r>
              <a:rPr lang="en-US" sz="1000" i="1" dirty="0">
                <a:solidFill>
                  <a:schemeClr val="bg1"/>
                </a:solidFill>
                <a:effectLst/>
              </a:rPr>
              <a:t>Movement Disorders</a:t>
            </a:r>
            <a:r>
              <a:rPr lang="en-US" sz="1000" dirty="0">
                <a:solidFill>
                  <a:schemeClr val="bg1"/>
                </a:solidFill>
                <a:effectLst/>
              </a:rPr>
              <a:t>, </a:t>
            </a:r>
            <a:r>
              <a:rPr lang="en-US" sz="1000" i="1" dirty="0">
                <a:solidFill>
                  <a:schemeClr val="bg1"/>
                </a:solidFill>
                <a:effectLst/>
              </a:rPr>
              <a:t>23</a:t>
            </a:r>
            <a:r>
              <a:rPr lang="en-US" sz="1000" dirty="0">
                <a:solidFill>
                  <a:schemeClr val="bg1"/>
                </a:solidFill>
                <a:effectLst/>
              </a:rPr>
              <a:t>(5), 631-640.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754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obstacles to healthy habits: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Takes time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Can cost $$$ (gym memberships, equipment)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Takes planning and effort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Fear of falls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Boring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 motivation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6709" y="3614569"/>
            <a:ext cx="4466897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3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types of exercise are good for those living with PD?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Big, gross motor movements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Slow, controlled movements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Repetitive exercises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Low risk of falls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Incorporates visual and/or auditory cues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2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Cueing and Parkinson’s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3165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800" b="1" u="sng" dirty="0" smtClean="0">
                <a:solidFill>
                  <a:schemeClr val="bg1"/>
                </a:solidFill>
              </a:rPr>
              <a:t>Auditory Cues-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</a:rPr>
              <a:t>Instructions or prompts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</a:rPr>
              <a:t>that can be heard</a:t>
            </a:r>
          </a:p>
          <a:p>
            <a:pPr marL="0" indent="0">
              <a:buNone/>
            </a:pPr>
            <a:endParaRPr lang="en-US" sz="3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800" b="1" u="sng" dirty="0" smtClean="0">
                <a:solidFill>
                  <a:schemeClr val="bg1"/>
                </a:solidFill>
              </a:rPr>
              <a:t>Visual Cues-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</a:rPr>
              <a:t>Instructions or prompts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</a:rPr>
              <a:t>that can be seen</a:t>
            </a:r>
          </a:p>
          <a:p>
            <a:pPr marL="0" indent="0">
              <a:buNone/>
            </a:pPr>
            <a:endParaRPr lang="en-US" dirty="0"/>
          </a:p>
          <a:p>
            <a:pPr marL="0" lvl="0" indent="0" algn="r">
              <a:buNone/>
            </a:pPr>
            <a:r>
              <a:rPr lang="en-US" dirty="0" smtClean="0"/>
              <a:t>						</a:t>
            </a:r>
            <a:r>
              <a:rPr lang="en-US" dirty="0" err="1">
                <a:effectLst/>
              </a:rPr>
              <a:t>Nieuwboer</a:t>
            </a:r>
            <a:r>
              <a:rPr lang="en-US" dirty="0">
                <a:effectLst/>
              </a:rPr>
              <a:t>, A., </a:t>
            </a:r>
            <a:r>
              <a:rPr lang="en-US" dirty="0" err="1">
                <a:effectLst/>
              </a:rPr>
              <a:t>Kwakkel</a:t>
            </a:r>
            <a:r>
              <a:rPr lang="en-US" dirty="0">
                <a:effectLst/>
              </a:rPr>
              <a:t>, G</a:t>
            </a:r>
            <a:r>
              <a:rPr lang="en-US" dirty="0" smtClean="0">
                <a:effectLst/>
              </a:rPr>
              <a:t>., </a:t>
            </a:r>
            <a:r>
              <a:rPr lang="en-US" sz="1000" dirty="0" smtClean="0">
                <a:effectLst/>
              </a:rPr>
              <a:t>Rochester,</a:t>
            </a:r>
            <a:r>
              <a:rPr lang="en-US" sz="1100" dirty="0" smtClean="0">
                <a:effectLst/>
              </a:rPr>
              <a:t> </a:t>
            </a:r>
          </a:p>
          <a:p>
            <a:pPr lvl="0" algn="r"/>
            <a:endParaRPr lang="en-US" sz="1100" dirty="0" smtClean="0">
              <a:effectLst/>
            </a:endParaRPr>
          </a:p>
          <a:p>
            <a:pPr lvl="0" algn="r"/>
            <a:endParaRPr lang="en-US" sz="1100" dirty="0" smtClean="0">
              <a:effectLst/>
            </a:endParaRPr>
          </a:p>
          <a:p>
            <a:pPr marL="0" lvl="0" indent="0" algn="ctr">
              <a:buNone/>
            </a:pPr>
            <a:r>
              <a:rPr lang="en-US" sz="1100" dirty="0" smtClean="0">
                <a:solidFill>
                  <a:schemeClr val="bg1"/>
                </a:solidFill>
                <a:effectLst/>
              </a:rPr>
              <a:t>Cueing training in the home improves gait-related mobility in Parkinson’s disease: the RESCUE trial</a:t>
            </a:r>
          </a:p>
          <a:p>
            <a:pPr marL="0" lvl="0" indent="0" algn="ctr">
              <a:buNone/>
            </a:pPr>
            <a:r>
              <a:rPr lang="en-US" sz="11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1100" i="1" dirty="0">
                <a:solidFill>
                  <a:schemeClr val="bg1"/>
                </a:solidFill>
                <a:effectLst/>
              </a:rPr>
              <a:t>Journal of Neurology, Neurosurgery &amp; Psychiatry</a:t>
            </a:r>
            <a:r>
              <a:rPr lang="en-US" sz="1100" dirty="0">
                <a:solidFill>
                  <a:schemeClr val="bg1"/>
                </a:solidFill>
                <a:effectLst/>
              </a:rPr>
              <a:t>, </a:t>
            </a:r>
            <a:r>
              <a:rPr lang="en-US" sz="1100" i="1" dirty="0">
                <a:solidFill>
                  <a:schemeClr val="bg1"/>
                </a:solidFill>
                <a:effectLst/>
              </a:rPr>
              <a:t>78</a:t>
            </a:r>
            <a:r>
              <a:rPr lang="en-US" sz="1100" dirty="0">
                <a:solidFill>
                  <a:schemeClr val="bg1"/>
                </a:solidFill>
                <a:effectLst/>
              </a:rPr>
              <a:t>(2), 134-140</a:t>
            </a:r>
            <a:r>
              <a:rPr lang="en-US" sz="1100" dirty="0" smtClean="0">
                <a:solidFill>
                  <a:schemeClr val="bg1"/>
                </a:solidFill>
                <a:effectLst/>
              </a:rPr>
              <a:t>.</a:t>
            </a:r>
            <a:r>
              <a:rPr lang="en-US" dirty="0">
                <a:solidFill>
                  <a:schemeClr val="bg1"/>
                </a:solidFill>
                <a:effectLst/>
              </a:rPr>
              <a:t> 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1677" y="2131480"/>
            <a:ext cx="1016397" cy="10174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677" y="3882831"/>
            <a:ext cx="1089224" cy="8759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8163" y="2482383"/>
            <a:ext cx="4048125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01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Martial Arts/Yoga/Tai Chi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400" dirty="0" smtClean="0">
                <a:solidFill>
                  <a:schemeClr val="bg1"/>
                </a:solidFill>
              </a:rPr>
              <a:t>Uses large, slow and controlled movements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Greatly improves balance and posture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Incorporates visual and auditory cues (when in a group class)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Promotes relaxation and eases symptoms of depression</a:t>
            </a:r>
          </a:p>
          <a:p>
            <a:endParaRPr lang="en-US" sz="9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chemeClr val="bg1"/>
                </a:solidFill>
                <a:effectLst/>
              </a:rPr>
              <a:t>Local Resources: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/>
              </a:rPr>
              <a:t>Joyful </a:t>
            </a:r>
            <a:r>
              <a:rPr lang="en-US" dirty="0">
                <a:solidFill>
                  <a:schemeClr val="bg1"/>
                </a:solidFill>
                <a:effectLst/>
              </a:rPr>
              <a:t>Movement with PD- Central Orange Senior Center on Mondays from 2:00-2:50pm</a:t>
            </a:r>
            <a:r>
              <a:rPr lang="en-US" dirty="0" smtClean="0">
                <a:solidFill>
                  <a:schemeClr val="bg1"/>
                </a:solidFill>
                <a:effectLst/>
              </a:rPr>
              <a:t>. $6 per class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/>
              </a:rPr>
              <a:t/>
            </a:r>
            <a:br>
              <a:rPr lang="en-US" dirty="0">
                <a:solidFill>
                  <a:schemeClr val="bg1"/>
                </a:solidFill>
                <a:effectLst/>
              </a:rPr>
            </a:br>
            <a:r>
              <a:rPr lang="en-US" sz="2600" dirty="0" smtClean="0">
                <a:solidFill>
                  <a:schemeClr val="bg1"/>
                </a:solidFill>
                <a:effectLst/>
              </a:rPr>
              <a:t>NIA </a:t>
            </a:r>
            <a:r>
              <a:rPr lang="en-US" sz="2600" dirty="0">
                <a:solidFill>
                  <a:schemeClr val="bg1"/>
                </a:solidFill>
                <a:effectLst/>
              </a:rPr>
              <a:t>(Neuromuscular Integrative Action</a:t>
            </a:r>
            <a:r>
              <a:rPr lang="en-US" sz="2600" dirty="0" smtClean="0">
                <a:solidFill>
                  <a:schemeClr val="bg1"/>
                </a:solidFill>
                <a:effectLst/>
              </a:rPr>
              <a:t>)-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Central </a:t>
            </a:r>
            <a:r>
              <a:rPr lang="en-US" dirty="0">
                <a:solidFill>
                  <a:schemeClr val="bg1"/>
                </a:solidFill>
                <a:effectLst/>
              </a:rPr>
              <a:t>Orange Senior Center and the Robert and Pearl Seymour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Center. $6 per class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/>
              </a:rPr>
              <a:t>Tai Chi for Beginners- Central </a:t>
            </a:r>
            <a:r>
              <a:rPr lang="en-US" dirty="0">
                <a:solidFill>
                  <a:schemeClr val="bg1"/>
                </a:solidFill>
                <a:effectLst/>
              </a:rPr>
              <a:t>Orange Senior Center or the Robert and Pearl Seymour Center</a:t>
            </a:r>
            <a:endParaRPr lang="en-US" dirty="0" smtClean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r>
              <a:rPr lang="en-US" sz="1500" dirty="0">
                <a:hlinkClick r:id="rId2"/>
              </a:rPr>
              <a:t>http://</a:t>
            </a:r>
            <a:r>
              <a:rPr lang="en-US" sz="1500" dirty="0" smtClean="0">
                <a:hlinkClick r:id="rId2"/>
              </a:rPr>
              <a:t>www.youtube.com/watch?v=TiYFxzh0ol4</a:t>
            </a:r>
            <a:r>
              <a:rPr lang="en-US" sz="1900" dirty="0">
                <a:effectLst/>
              </a:rPr>
              <a:t/>
            </a:r>
            <a:br>
              <a:rPr lang="en-US" sz="1900" dirty="0">
                <a:effectLst/>
              </a:rPr>
            </a:br>
            <a:endParaRPr lang="en-US" sz="19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4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Dance Movement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3216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sz="3800" dirty="0">
                <a:solidFill>
                  <a:schemeClr val="bg1"/>
                </a:solidFill>
                <a:effectLst/>
              </a:rPr>
              <a:t>I</a:t>
            </a:r>
            <a:r>
              <a:rPr lang="en-GB" sz="3800" dirty="0" smtClean="0">
                <a:solidFill>
                  <a:schemeClr val="bg1"/>
                </a:solidFill>
                <a:effectLst/>
              </a:rPr>
              <a:t>ncreases </a:t>
            </a:r>
            <a:r>
              <a:rPr lang="en-GB" sz="3800" dirty="0">
                <a:solidFill>
                  <a:schemeClr val="bg1"/>
                </a:solidFill>
                <a:effectLst/>
              </a:rPr>
              <a:t>self-awareness, self-esteem and independence </a:t>
            </a:r>
            <a:r>
              <a:rPr lang="en-GB" sz="3800" dirty="0" smtClean="0">
                <a:solidFill>
                  <a:schemeClr val="bg1"/>
                </a:solidFill>
                <a:effectLst/>
              </a:rPr>
              <a:t> </a:t>
            </a:r>
            <a:endParaRPr lang="en-US" sz="3800" dirty="0">
              <a:solidFill>
                <a:schemeClr val="bg1"/>
              </a:solidFill>
              <a:effectLst/>
            </a:endParaRPr>
          </a:p>
          <a:p>
            <a:pPr lvl="0"/>
            <a:r>
              <a:rPr lang="en-GB" sz="3800" dirty="0">
                <a:solidFill>
                  <a:schemeClr val="bg1"/>
                </a:solidFill>
                <a:effectLst/>
              </a:rPr>
              <a:t>I</a:t>
            </a:r>
            <a:r>
              <a:rPr lang="en-GB" sz="3800" dirty="0" smtClean="0">
                <a:solidFill>
                  <a:schemeClr val="bg1"/>
                </a:solidFill>
                <a:effectLst/>
              </a:rPr>
              <a:t>mproves </a:t>
            </a:r>
            <a:r>
              <a:rPr lang="en-GB" sz="3800" dirty="0">
                <a:solidFill>
                  <a:schemeClr val="bg1"/>
                </a:solidFill>
                <a:effectLst/>
              </a:rPr>
              <a:t>communication </a:t>
            </a:r>
            <a:endParaRPr lang="en-US" sz="3800" dirty="0">
              <a:solidFill>
                <a:schemeClr val="bg1"/>
              </a:solidFill>
              <a:effectLst/>
            </a:endParaRPr>
          </a:p>
          <a:p>
            <a:pPr lvl="0"/>
            <a:r>
              <a:rPr lang="en-GB" sz="3800" dirty="0" smtClean="0">
                <a:solidFill>
                  <a:schemeClr val="bg1"/>
                </a:solidFill>
                <a:effectLst/>
              </a:rPr>
              <a:t>Enhances </a:t>
            </a:r>
            <a:r>
              <a:rPr lang="en-GB" sz="3800" dirty="0">
                <a:solidFill>
                  <a:schemeClr val="bg1"/>
                </a:solidFill>
                <a:effectLst/>
              </a:rPr>
              <a:t>social interaction skills. </a:t>
            </a:r>
            <a:endParaRPr lang="en-US" sz="3800" dirty="0">
              <a:solidFill>
                <a:schemeClr val="bg1"/>
              </a:solidFill>
              <a:effectLst/>
            </a:endParaRPr>
          </a:p>
          <a:p>
            <a:r>
              <a:rPr lang="en-US" sz="3800" dirty="0" smtClean="0">
                <a:solidFill>
                  <a:schemeClr val="bg1"/>
                </a:solidFill>
              </a:rPr>
              <a:t>Decreases </a:t>
            </a:r>
            <a:r>
              <a:rPr lang="en-US" sz="3800" dirty="0" err="1" smtClean="0">
                <a:solidFill>
                  <a:schemeClr val="bg1"/>
                </a:solidFill>
              </a:rPr>
              <a:t>bradykinesia</a:t>
            </a:r>
            <a:r>
              <a:rPr lang="en-US" sz="3800" dirty="0" smtClean="0">
                <a:solidFill>
                  <a:schemeClr val="bg1"/>
                </a:solidFill>
              </a:rPr>
              <a:t> (extremely slow movement), tremors and freezing</a:t>
            </a:r>
          </a:p>
          <a:p>
            <a:r>
              <a:rPr lang="en-US" sz="3800" dirty="0">
                <a:solidFill>
                  <a:schemeClr val="bg1"/>
                </a:solidFill>
              </a:rPr>
              <a:t>I</a:t>
            </a:r>
            <a:r>
              <a:rPr lang="en-US" sz="3800" dirty="0" smtClean="0">
                <a:solidFill>
                  <a:schemeClr val="bg1"/>
                </a:solidFill>
              </a:rPr>
              <a:t>mproves gait, balance and posture</a:t>
            </a:r>
          </a:p>
          <a:p>
            <a:r>
              <a:rPr lang="en-US" sz="3800" dirty="0" smtClean="0">
                <a:solidFill>
                  <a:schemeClr val="bg1"/>
                </a:solidFill>
              </a:rPr>
              <a:t>Fun! </a:t>
            </a:r>
          </a:p>
          <a:p>
            <a:pPr marL="0" indent="0">
              <a:buNone/>
            </a:pPr>
            <a:endParaRPr lang="en-US" sz="2100" dirty="0" smtClean="0">
              <a:effectLst/>
            </a:endParaRPr>
          </a:p>
          <a:p>
            <a:pPr marL="0" indent="0">
              <a:buNone/>
            </a:pPr>
            <a:r>
              <a:rPr lang="en-US" sz="2900" u="sng" dirty="0" smtClean="0">
                <a:solidFill>
                  <a:schemeClr val="bg1"/>
                </a:solidFill>
                <a:effectLst/>
              </a:rPr>
              <a:t>Local Resources: </a:t>
            </a:r>
          </a:p>
          <a:p>
            <a:pPr marL="0" indent="0">
              <a:buNone/>
            </a:pPr>
            <a:r>
              <a:rPr lang="en-US" sz="2900" dirty="0" err="1" smtClean="0">
                <a:solidFill>
                  <a:schemeClr val="bg1"/>
                </a:solidFill>
                <a:effectLst/>
              </a:rPr>
              <a:t>Neurosavvy</a:t>
            </a:r>
            <a:r>
              <a:rPr lang="en-US" sz="2900" dirty="0" smtClean="0">
                <a:solidFill>
                  <a:schemeClr val="bg1"/>
                </a:solidFill>
                <a:effectLst/>
              </a:rPr>
              <a:t> - Seymour Center - $25 for 6 week classes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http://www.youtube.com/watch?v=TqMhhHj8ILU</a:t>
            </a:r>
          </a:p>
          <a:p>
            <a:pPr marL="0" indent="0" algn="ctr">
              <a:buNone/>
            </a:pP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sz="1200" dirty="0" smtClean="0">
                <a:effectLst/>
              </a:rPr>
              <a:t>Tango </a:t>
            </a:r>
            <a:r>
              <a:rPr lang="en-US" sz="1200" dirty="0">
                <a:effectLst/>
              </a:rPr>
              <a:t>improves balance, mobility in patients with Parkinson's </a:t>
            </a:r>
            <a:r>
              <a:rPr lang="en-US" sz="1200" dirty="0" smtClean="0">
                <a:effectLst/>
              </a:rPr>
              <a:t>disease</a:t>
            </a:r>
            <a:r>
              <a:rPr lang="en-US" sz="1200" dirty="0">
                <a:effectLst/>
              </a:rPr>
              <a:t>  - The study was published in the </a:t>
            </a:r>
            <a:r>
              <a:rPr lang="en-US" sz="1200" i="1" dirty="0">
                <a:effectLst/>
              </a:rPr>
              <a:t>Journal of Neurologic Physical Therapy</a:t>
            </a:r>
            <a:r>
              <a:rPr lang="en-US" sz="1200" dirty="0">
                <a:effectLst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8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LSVT BIG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dirty="0"/>
              <a:t>Lee Silverman Voice Treatment </a:t>
            </a:r>
            <a:r>
              <a:rPr lang="en-US" b="1" dirty="0" smtClean="0"/>
              <a:t>BIG)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/>
              </a:rPr>
              <a:t>Improves balance, gait, transfers</a:t>
            </a:r>
          </a:p>
          <a:p>
            <a:r>
              <a:rPr lang="en-US" dirty="0" smtClean="0">
                <a:solidFill>
                  <a:schemeClr val="bg1"/>
                </a:solidFill>
                <a:effectLst/>
              </a:rPr>
              <a:t>Increases size of movements</a:t>
            </a:r>
          </a:p>
          <a:p>
            <a:r>
              <a:rPr lang="en-US" dirty="0" smtClean="0">
                <a:solidFill>
                  <a:schemeClr val="bg1"/>
                </a:solidFill>
                <a:effectLst/>
              </a:rPr>
              <a:t>Program </a:t>
            </a:r>
            <a:r>
              <a:rPr lang="en-US" dirty="0">
                <a:solidFill>
                  <a:schemeClr val="bg1"/>
                </a:solidFill>
                <a:effectLst/>
              </a:rPr>
              <a:t>requires 16 intensive, one-hour session visits over the course of a single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month</a:t>
            </a:r>
          </a:p>
          <a:p>
            <a:r>
              <a:rPr lang="en-US" dirty="0" smtClean="0">
                <a:solidFill>
                  <a:schemeClr val="bg1"/>
                </a:solidFill>
                <a:effectLst/>
              </a:rPr>
              <a:t>Sessions </a:t>
            </a:r>
            <a:r>
              <a:rPr lang="en-US" dirty="0">
                <a:solidFill>
                  <a:schemeClr val="bg1"/>
                </a:solidFill>
                <a:effectLst/>
              </a:rPr>
              <a:t>are lead by a LSVT trained and certified Physical Therapist or Occupational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Therapist</a:t>
            </a:r>
          </a:p>
          <a:p>
            <a:endParaRPr lang="en-US" dirty="0" smtClean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/>
              </a:rPr>
              <a:t>http://www.lsvtglobal.com/patient-resources/what-is-lsvt-big</a:t>
            </a:r>
            <a:endParaRPr lang="en-US" dirty="0" smtClean="0">
              <a:solidFill>
                <a:schemeClr val="bg1"/>
              </a:solidFill>
              <a:effectLst/>
            </a:endParaRPr>
          </a:p>
          <a:p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3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DVD upper body exercise program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Can be used at home alone, or with a group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Low risk of falls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Easy to follow visual and auditory cues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hlinkClick r:id="rId2"/>
              </a:rPr>
              <a:t>http://memovesstore.com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hlinkClick r:id="rId2"/>
              </a:rPr>
              <a:t>/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$69.95 “Life Moves”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90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872</TotalTime>
  <Words>386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The Therapy of Rhythm: Using Movement in the Management of Parkinson’s Disease</vt:lpstr>
      <vt:lpstr>Benefits of regular physical activity:</vt:lpstr>
      <vt:lpstr>Common obstacles to healthy habits:</vt:lpstr>
      <vt:lpstr>What types of exercise are good for those living with PD?</vt:lpstr>
      <vt:lpstr>Cueing and Parkinson’s Disease</vt:lpstr>
      <vt:lpstr>Martial Arts/Yoga/Tai Chi</vt:lpstr>
      <vt:lpstr>Dance Movement Therapy</vt:lpstr>
      <vt:lpstr>LSVT BIG  (Lee Silverman Voice Treatment BIG)</vt:lpstr>
      <vt:lpstr>MeMoves</vt:lpstr>
      <vt:lpstr>Review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Therapy of Rhythm: Using Movement in the Management of Parkinson’s Disease</dc:title>
  <dc:creator>inspire72184</dc:creator>
  <cp:lastModifiedBy>Katz, Jessie</cp:lastModifiedBy>
  <cp:revision>28</cp:revision>
  <dcterms:created xsi:type="dcterms:W3CDTF">2013-11-18T18:37:24Z</dcterms:created>
  <dcterms:modified xsi:type="dcterms:W3CDTF">2013-12-03T20:16:48Z</dcterms:modified>
</cp:coreProperties>
</file>