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1"/>
  </p:notesMasterIdLst>
  <p:handoutMasterIdLst>
    <p:handoutMasterId r:id="rId52"/>
  </p:handoutMasterIdLst>
  <p:sldIdLst>
    <p:sldId id="498" r:id="rId2"/>
    <p:sldId id="560" r:id="rId3"/>
    <p:sldId id="576" r:id="rId4"/>
    <p:sldId id="587" r:id="rId5"/>
    <p:sldId id="585" r:id="rId6"/>
    <p:sldId id="500" r:id="rId7"/>
    <p:sldId id="559" r:id="rId8"/>
    <p:sldId id="515" r:id="rId9"/>
    <p:sldId id="332" r:id="rId10"/>
    <p:sldId id="550" r:id="rId11"/>
    <p:sldId id="336" r:id="rId12"/>
    <p:sldId id="267" r:id="rId13"/>
    <p:sldId id="513" r:id="rId14"/>
    <p:sldId id="359" r:id="rId15"/>
    <p:sldId id="563" r:id="rId16"/>
    <p:sldId id="561" r:id="rId17"/>
    <p:sldId id="564" r:id="rId18"/>
    <p:sldId id="565" r:id="rId19"/>
    <p:sldId id="562" r:id="rId20"/>
    <p:sldId id="572" r:id="rId21"/>
    <p:sldId id="567" r:id="rId22"/>
    <p:sldId id="566" r:id="rId23"/>
    <p:sldId id="584" r:id="rId24"/>
    <p:sldId id="354" r:id="rId25"/>
    <p:sldId id="589" r:id="rId26"/>
    <p:sldId id="570" r:id="rId27"/>
    <p:sldId id="571" r:id="rId28"/>
    <p:sldId id="527" r:id="rId29"/>
    <p:sldId id="430" r:id="rId30"/>
    <p:sldId id="569" r:id="rId31"/>
    <p:sldId id="586" r:id="rId32"/>
    <p:sldId id="574" r:id="rId33"/>
    <p:sldId id="573" r:id="rId34"/>
    <p:sldId id="568" r:id="rId35"/>
    <p:sldId id="581" r:id="rId36"/>
    <p:sldId id="582" r:id="rId37"/>
    <p:sldId id="349" r:id="rId38"/>
    <p:sldId id="350" r:id="rId39"/>
    <p:sldId id="351" r:id="rId40"/>
    <p:sldId id="361" r:id="rId41"/>
    <p:sldId id="590" r:id="rId42"/>
    <p:sldId id="583" r:id="rId43"/>
    <p:sldId id="577" r:id="rId44"/>
    <p:sldId id="579" r:id="rId45"/>
    <p:sldId id="578" r:id="rId46"/>
    <p:sldId id="575" r:id="rId47"/>
    <p:sldId id="348" r:id="rId48"/>
    <p:sldId id="592" r:id="rId49"/>
    <p:sldId id="591" r:id="rId50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6699FF"/>
    <a:srgbClr val="3333FF"/>
    <a:srgbClr val="006600"/>
    <a:srgbClr val="33993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3780" autoAdjust="0"/>
  </p:normalViewPr>
  <p:slideViewPr>
    <p:cSldViewPr>
      <p:cViewPr>
        <p:scale>
          <a:sx n="48" d="100"/>
          <a:sy n="48" d="100"/>
        </p:scale>
        <p:origin x="-3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ABFDB22-2791-4345-9763-7333DA69C38C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5F9189F-956F-4D25-BF45-E089E0E6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174F1F-4853-4582-8D12-153E504B22A1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397834-6FD8-48C3-AA0E-4E98087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61771-35B5-430E-A45E-9C1F85B599F1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39E274-3B88-437B-81C6-E471BA5C65B6}" type="slidenum">
              <a:rPr lang="en-US" sz="1200">
                <a:latin typeface="Arial" charset="0"/>
              </a:rPr>
              <a:pPr algn="r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2F21AF-62C7-4B4C-8B41-99607D84BA61}" type="slidenum">
              <a:rPr lang="en-US" sz="1200">
                <a:latin typeface="Arial" charset="0"/>
              </a:rPr>
              <a:pPr algn="r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AC55B-73BE-4708-A9E3-F73B72E1E537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589E4A-E82F-4520-89D5-4A457C44DD02}" type="slidenum">
              <a:rPr lang="en-US" sz="1200">
                <a:latin typeface="Arial" charset="0"/>
              </a:rPr>
              <a:pPr algn="r"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B53164-892A-49FF-97A0-64C4E14BAA34}" type="slidenum">
              <a:rPr lang="en-US" sz="1200">
                <a:latin typeface="Arial" charset="0"/>
              </a:rPr>
              <a:pPr algn="r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6484F3-CE24-4450-82E7-8C6974993541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C14CC-797B-4E0C-AE88-7BEA78192C24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CC4D77-430B-459B-B641-10D3D91569B0}" type="slidenum">
              <a:rPr lang="en-US" sz="1200">
                <a:latin typeface="Arial" charset="0"/>
              </a:rPr>
              <a:pPr algn="r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43CBCC-CCFC-4258-A2FF-418D063CCCC1}" type="slidenum">
              <a:rPr lang="en-US" sz="1200">
                <a:latin typeface="Arial" charset="0"/>
              </a:rPr>
              <a:pPr algn="r"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08AD72-5926-4715-8FF5-158A68429E39}" type="slidenum">
              <a:rPr lang="en-US" sz="1200">
                <a:latin typeface="Arial" charset="0"/>
              </a:rPr>
              <a:pPr algn="r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47C115-E9C0-4CEE-9B52-D8A3912CC3E0}" type="slidenum">
              <a:rPr lang="en-US" sz="1200">
                <a:latin typeface="Arial" charset="0"/>
              </a:rPr>
              <a:pPr algn="r"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60004-ACC1-49E5-A8D6-51BE903A745E}" type="slidenum">
              <a:rPr lang="en-US"/>
              <a:pPr/>
              <a:t>41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91103"/>
            <a:ext cx="4572000" cy="346352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135"/>
            <a:ext cx="5486400" cy="41578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B37E7-BF00-4E3D-91A5-95325826F64D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CB4499-26C0-4298-A244-7464387FCCB5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6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E9D6E7-A558-4F68-B82F-F8424F7CAD63}" type="slidenum">
              <a:rPr lang="en-US" sz="1200">
                <a:latin typeface="Arial" charset="0"/>
              </a:rPr>
              <a:pPr algn="r"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1B57C-F60A-458F-822C-63725922ACE5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EF9BE1-8038-4B72-B436-D8D9D47990E4}" type="slidenum">
              <a:rPr lang="en-US" sz="1200">
                <a:latin typeface="Arial" charset="0"/>
              </a:rPr>
              <a:pPr algn="r"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39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850"/>
            <a:ext cx="5486400" cy="41576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13FCD-D6CC-469F-B1FE-D71B3DA96BDF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79DD8C-BE91-4DDB-B7CF-01958BF29C95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FE1D15-BF59-4B7B-886A-49B7D7408911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720B49-1576-4A02-A0C6-7FB8D67BE75B}" type="slidenum">
              <a:rPr lang="en-US" sz="1200">
                <a:latin typeface="Arial" charset="0"/>
              </a:rPr>
              <a:pPr algn="r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3925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850"/>
            <a:ext cx="5486400" cy="41576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8091A4-F078-4B2A-B55E-5034372C3F1E}" type="slidenum">
              <a:rPr lang="en-US" sz="1200">
                <a:latin typeface="Arial" charset="0"/>
              </a:rPr>
              <a:pPr algn="r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5094DC-6CE5-4EC8-894F-BFD4E4F2DB4C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16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0836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5414AD-2679-4876-A7A5-C0C5A000F1FC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16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3925"/>
          </a:xfrm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850"/>
            <a:ext cx="5486400" cy="41576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3105AD-C713-4D1F-B2BD-A4B888037514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3925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850"/>
            <a:ext cx="5486400" cy="41576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DC591B-F9B3-4C85-99C8-923F15FC370D}" type="slidenum">
              <a:rPr lang="en-US" sz="1200">
                <a:latin typeface="Arial" charset="0"/>
              </a:rPr>
              <a:pPr algn="r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392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850"/>
            <a:ext cx="5486400" cy="41576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555F1E-F8CD-4B8B-8B9F-F578E773761C}" type="slidenum">
              <a:rPr lang="en-US" sz="1200">
                <a:latin typeface="Arial" charset="0"/>
              </a:rPr>
              <a:pPr algn="r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889344-FEC0-4BD3-841A-72931E7FFD4A}" type="slidenum">
              <a:rPr lang="en-US" sz="1200">
                <a:latin typeface="Arial" charset="0"/>
              </a:rPr>
              <a:pPr algn="r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410A-9F2D-4AF4-B53F-4180C9F6CC4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91C7-B497-4E67-AD97-5D72DFFA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8448-10BC-41C1-90D2-12A5C4AB27C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4F0D-D549-477F-BDD3-1BC72E7E2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8F00-DAA1-44E6-9D51-2ED2F0118C7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8D34-D314-48C4-A52A-9A0B644A8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DE8E-6558-4E49-9F08-B01087C47BD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9573-8F83-4CCD-AEB8-D90F7161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C898-952E-43E7-A69C-6BCA96CEEF18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2A55-BCA0-4F52-B21D-78D3661D0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1670-9E87-44AB-B34B-8747E14C9B54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C5AE-350E-4477-8D53-FEEA0FD4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02B8-CD06-45DE-9F29-15DE9B1E976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0315-EEEA-4656-974C-4404D29F2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769F-6030-411B-9054-7A61A358895C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F20B-FD45-4D01-9CB7-69D9FFD4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1187-7892-47B7-AD3D-CE225363B645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623E-B93A-4665-9CC1-FFBB1FC7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7446-F562-441C-B13C-2B815C3CF1EE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1FF2-7B7C-4F2E-B2AD-50E513DE8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A96D-4EB1-467E-BCB2-90C880E29900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CCEE-83FD-4D34-A5F7-7F0224489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E0B0-0D95-4571-9FCD-C7FD11FC3673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B99D-7B84-4C41-ABA1-4834B33C2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4C93-5431-4807-BFE5-8A99BD6E259B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F405D-8D29-42A1-8B25-1834153F7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64AF-50B1-4E14-9D3C-80837F9CA047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715C-5543-4C97-93D5-06BE0E02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F46D-EC55-47A9-B0AE-7BC3E34B27BC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22D9-AED0-4910-97A3-63C810271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6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6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6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56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0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B59580B-2A12-4B9F-B63C-ABF53A3A0874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256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78BE536-5CE9-4E2D-9AB1-D6FBAD8B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8763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600" b="1" smtClean="0"/>
              <a:t> </a:t>
            </a:r>
            <a:br>
              <a:rPr lang="en-US" sz="3600" b="1" smtClean="0"/>
            </a:b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Care Partners:  Caring for You, Caring for Me </a:t>
            </a:r>
            <a:b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3200" b="1" smtClean="0"/>
              <a:t>Lisa P.Gwyther, MSW, LCSW</a:t>
            </a:r>
            <a:br>
              <a:rPr lang="en-US" sz="3200" b="1" smtClean="0"/>
            </a:br>
            <a:r>
              <a:rPr lang="en-US" sz="3200" b="1" smtClean="0"/>
              <a:t>Duke Family Support Program  </a:t>
            </a:r>
            <a:br>
              <a:rPr lang="en-US" sz="32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endParaRPr lang="en-US" smtClean="0"/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114800" y="4343400"/>
            <a:ext cx="15065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Arial" charset="0"/>
              <a:ea typeface="ＭＳ Ｐゴシック" pitchFamily="34" charset="-128"/>
            </a:endParaRPr>
          </a:p>
          <a:p>
            <a:pPr algn="ctr"/>
            <a:endParaRPr lang="en-US" sz="3200">
              <a:latin typeface="Arial" charset="0"/>
              <a:ea typeface="ＭＳ Ｐゴシック" pitchFamily="34" charset="-128"/>
            </a:endParaRPr>
          </a:p>
          <a:p>
            <a:pPr algn="ctr"/>
            <a:endParaRPr lang="en-US" sz="2400">
              <a:latin typeface="Arial" charset="0"/>
              <a:ea typeface="ＭＳ Ｐゴシック" pitchFamily="34" charset="-128"/>
            </a:endParaRPr>
          </a:p>
          <a:p>
            <a:pPr algn="ctr"/>
            <a:endParaRPr lang="en-US" sz="2400">
              <a:latin typeface="Arial" charset="0"/>
              <a:ea typeface="ＭＳ Ｐゴシック" pitchFamily="34" charset="-128"/>
            </a:endParaRPr>
          </a:p>
          <a:p>
            <a:pPr algn="ctr"/>
            <a:endParaRPr lang="en-US" sz="2400">
              <a:latin typeface="Arial" charset="0"/>
              <a:ea typeface="ＭＳ Ｐゴシック" pitchFamily="34" charset="-128"/>
            </a:endParaRPr>
          </a:p>
          <a:p>
            <a:pPr algn="ctr"/>
            <a:endParaRPr lang="en-US" sz="2400">
              <a:latin typeface="Arial" charset="0"/>
              <a:ea typeface="ＭＳ Ｐゴシック" pitchFamily="34" charset="-128"/>
            </a:endParaRPr>
          </a:p>
          <a:p>
            <a:pPr algn="ctr"/>
            <a:endParaRPr 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44958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lpg@geri.duke.edu 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www.dukefamilysupport.org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971800" y="4114800"/>
            <a:ext cx="250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April 5, 2011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5288" y="304800"/>
            <a:ext cx="81994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UNC Parkinson’s Disease Support Group</a:t>
            </a:r>
          </a:p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Seymour Senior Center, Chapel Hill, NC</a:t>
            </a:r>
            <a:br>
              <a:rPr lang="en-US" b="1">
                <a:solidFill>
                  <a:srgbClr val="FFFF00"/>
                </a:solidFill>
              </a:rPr>
            </a:b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of Family Care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8458200" cy="4530725"/>
          </a:xfrm>
        </p:spPr>
        <p:txBody>
          <a:bodyPr/>
          <a:lstStyle/>
          <a:p>
            <a:r>
              <a:rPr lang="en-US" sz="4000" dirty="0" smtClean="0"/>
              <a:t>Common</a:t>
            </a:r>
          </a:p>
          <a:p>
            <a:r>
              <a:rPr lang="en-US" sz="4000" dirty="0" smtClean="0"/>
              <a:t>Chronic</a:t>
            </a:r>
          </a:p>
          <a:p>
            <a:r>
              <a:rPr lang="en-US" sz="4000" dirty="0" smtClean="0"/>
              <a:t>Complex</a:t>
            </a:r>
          </a:p>
          <a:p>
            <a:r>
              <a:rPr lang="en-US" sz="4000" dirty="0" smtClean="0"/>
              <a:t>Costly</a:t>
            </a:r>
          </a:p>
          <a:p>
            <a:r>
              <a:rPr lang="en-US" sz="4000" dirty="0" smtClean="0"/>
              <a:t>Choices</a:t>
            </a:r>
            <a:endParaRPr lang="en-US" sz="4000" dirty="0" smtClean="0"/>
          </a:p>
          <a:p>
            <a:r>
              <a:rPr lang="en-US" sz="4000" dirty="0" smtClean="0"/>
              <a:t>Conflict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What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Do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Care Partners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Do?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57200" y="1676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"/>
            </a:pPr>
            <a:r>
              <a:rPr lang="en-US" sz="3400" dirty="0"/>
              <a:t>Define and negotiate complex situations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"/>
            </a:pPr>
            <a:r>
              <a:rPr lang="en-US" sz="3400" dirty="0"/>
              <a:t>Perform physically intimate tasks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"/>
            </a:pPr>
            <a:r>
              <a:rPr lang="en-US" sz="3400" dirty="0"/>
              <a:t>Manage emotions and communication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"/>
            </a:pPr>
            <a:r>
              <a:rPr lang="en-US" sz="3400" dirty="0"/>
              <a:t>Modify expectations - pace for a marathon, not a sprint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"/>
            </a:pPr>
            <a:r>
              <a:rPr lang="en-US" sz="3400" dirty="0"/>
              <a:t>Capitalize on preserved capacities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Family Care Balancing Act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r>
              <a:rPr lang="en-US" sz="3600" dirty="0" smtClean="0">
                <a:latin typeface="Arial" charset="0"/>
              </a:rPr>
              <a:t>Whose needs?  (the myth of the well care partner)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endParaRPr lang="en-US" sz="1050" dirty="0" smtClean="0">
              <a:latin typeface="Arial" charset="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r>
              <a:rPr lang="en-US" sz="3600" dirty="0" smtClean="0">
                <a:latin typeface="Arial" charset="0"/>
              </a:rPr>
              <a:t>How long?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r>
              <a:rPr lang="en-US" sz="3600" dirty="0" smtClean="0">
                <a:latin typeface="Arial" charset="0"/>
              </a:rPr>
              <a:t>How much?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endParaRPr lang="en-US" sz="900" dirty="0" smtClean="0">
              <a:latin typeface="Arial" charset="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</a:pPr>
            <a:r>
              <a:rPr lang="en-US" sz="3600" dirty="0" smtClean="0">
                <a:latin typeface="Arial" charset="0"/>
              </a:rPr>
              <a:t>How to evaluate risk, cost and benefit?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Gwyther 07</a:t>
            </a:r>
          </a:p>
        </p:txBody>
      </p:sp>
      <p:pic>
        <p:nvPicPr>
          <p:cNvPr id="30722" name="Picture 2" descr="fortune teller Small Web view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066800"/>
            <a:ext cx="3786188" cy="5715000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153400" cy="1143000"/>
          </a:xfrm>
        </p:spPr>
        <p:txBody>
          <a:bodyPr anchor="b" anchorCtr="0"/>
          <a:lstStyle/>
          <a:p>
            <a:r>
              <a:rPr lang="en-US" b="1" smtClean="0">
                <a:solidFill>
                  <a:schemeClr val="hlink"/>
                </a:solidFill>
              </a:rPr>
              <a:t>If Only</a:t>
            </a:r>
            <a:r>
              <a:rPr lang="en-US" smtClean="0">
                <a:solidFill>
                  <a:srgbClr val="663300"/>
                </a:solidFill>
              </a:rPr>
              <a:t> …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10000" y="1371600"/>
            <a:ext cx="1752600" cy="762000"/>
          </a:xfrm>
          <a:prstGeom prst="roundRect">
            <a:avLst>
              <a:gd name="adj" fmla="val 16667"/>
            </a:avLst>
          </a:prstGeom>
          <a:solidFill>
            <a:srgbClr val="F5B7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86200" y="1384300"/>
            <a:ext cx="160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Andy"/>
              </a:rPr>
              <a:t>the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latin typeface="Andy"/>
              </a:rPr>
              <a:t>FORTUNE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latin typeface="Andy"/>
              </a:rPr>
              <a:t>Teller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 Hazards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1957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Unrelenting crises</a:t>
            </a:r>
          </a:p>
          <a:p>
            <a:pPr eaLnBrk="1" hangingPunct="1"/>
            <a:r>
              <a:rPr lang="en-US" sz="4000" dirty="0" smtClean="0"/>
              <a:t>Old promises</a:t>
            </a:r>
          </a:p>
          <a:p>
            <a:pPr eaLnBrk="1" hangingPunct="1"/>
            <a:r>
              <a:rPr lang="en-US" sz="4000" dirty="0" smtClean="0"/>
              <a:t>Chasing ghosts</a:t>
            </a:r>
          </a:p>
          <a:p>
            <a:pPr eaLnBrk="1" hangingPunct="1"/>
            <a:r>
              <a:rPr lang="en-US" sz="4000" dirty="0" smtClean="0"/>
              <a:t>Conflicting perceptions, expectations</a:t>
            </a:r>
          </a:p>
          <a:p>
            <a:pPr eaLnBrk="1" hangingPunct="1"/>
            <a:r>
              <a:rPr lang="en-US" sz="4000" dirty="0" smtClean="0"/>
              <a:t>Control issues</a:t>
            </a:r>
          </a:p>
          <a:p>
            <a:pPr eaLnBrk="1" hangingPunct="1"/>
            <a:r>
              <a:rPr lang="en-US" sz="4000" dirty="0" smtClean="0"/>
              <a:t>Too few good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Gwyther 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/>
          <a:lstStyle/>
          <a:p>
            <a:pPr eaLnBrk="1" hangingPunct="1"/>
            <a:r>
              <a:rPr lang="en-US" sz="5400" dirty="0" smtClean="0"/>
              <a:t>Someone Has To Be “It”</a:t>
            </a:r>
          </a:p>
        </p:txBody>
      </p:sp>
      <p:pic>
        <p:nvPicPr>
          <p:cNvPr id="123908" name="Picture 3" descr="it Small Web view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6934200" cy="4594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2"/>
          <p:cNvSpPr txBox="1">
            <a:spLocks noGrp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>
                <a:ea typeface="ＭＳ Ｐゴシック" pitchFamily="34" charset="-128"/>
              </a:rPr>
              <a:t>Gwyther </a:t>
            </a: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Arial" charset="0"/>
                <a:ea typeface="ＭＳ Ｐゴシック" pitchFamily="34" charset="-128"/>
              </a:rPr>
              <a:t>Not-So-Well-Blended Families</a:t>
            </a:r>
          </a:p>
        </p:txBody>
      </p:sp>
      <p:pic>
        <p:nvPicPr>
          <p:cNvPr id="119812" name="Picture 3" descr="chess Small Web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7086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Gwyther 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Here Comes The Judge!</a:t>
            </a:r>
          </a:p>
        </p:txBody>
      </p:sp>
      <p:pic>
        <p:nvPicPr>
          <p:cNvPr id="125956" name="Picture 3" descr="judge Small Web view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1905000"/>
            <a:ext cx="3103563" cy="4349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Gwyther </a:t>
            </a: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The Fixer</a:t>
            </a:r>
          </a:p>
        </p:txBody>
      </p:sp>
      <p:pic>
        <p:nvPicPr>
          <p:cNvPr id="128004" name="Picture 3" descr="fixer Small Web vie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9388" y="1676400"/>
            <a:ext cx="6010275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Imag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518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Gwyther </a:t>
            </a: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"/>
            <a:ext cx="8229600" cy="1417638"/>
          </a:xfrm>
        </p:spPr>
        <p:txBody>
          <a:bodyPr anchor="b" anchorCtr="0"/>
          <a:lstStyle/>
          <a:p>
            <a:pPr eaLnBrk="1" hangingPunct="1"/>
            <a:r>
              <a:rPr lang="en-US" dirty="0" smtClean="0"/>
              <a:t>Are You A Care Partner? 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45307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Organizing daily and adapting work</a:t>
            </a:r>
          </a:p>
          <a:p>
            <a:pPr eaLnBrk="1" hangingPunct="1"/>
            <a:r>
              <a:rPr lang="en-US" dirty="0" smtClean="0"/>
              <a:t>Finding, asking for and using help</a:t>
            </a:r>
          </a:p>
          <a:p>
            <a:pPr eaLnBrk="1" hangingPunct="1"/>
            <a:r>
              <a:rPr lang="en-US" dirty="0" smtClean="0"/>
              <a:t>Solving problems</a:t>
            </a:r>
          </a:p>
          <a:p>
            <a:pPr eaLnBrk="1" hangingPunct="1"/>
            <a:r>
              <a:rPr lang="en-US" dirty="0" smtClean="0"/>
              <a:t>Making, carrying out and living with the consequences of decisions</a:t>
            </a:r>
          </a:p>
          <a:p>
            <a:pPr eaLnBrk="1" hangingPunct="1"/>
            <a:r>
              <a:rPr lang="en-US" dirty="0" smtClean="0"/>
              <a:t>Dealing with imbalances in give-and-take</a:t>
            </a:r>
          </a:p>
          <a:p>
            <a:pPr eaLnBrk="1" hangingPunct="1"/>
            <a:r>
              <a:rPr lang="en-US" dirty="0" smtClean="0"/>
              <a:t>Dealing with resentment, disappointed expectations and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no Perfect Solutions</a:t>
            </a:r>
            <a:b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Saints, no Superwomen…</a:t>
            </a:r>
          </a:p>
        </p:txBody>
      </p:sp>
      <p:pic>
        <p:nvPicPr>
          <p:cNvPr id="140291" name="Picture 3" descr="Microslft Power Point - [Ang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1600200"/>
            <a:ext cx="4572000" cy="450056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/>
          <a:lstStyle/>
          <a:p>
            <a:pPr eaLnBrk="1" hangingPunct="1"/>
            <a:r>
              <a:rPr lang="en-US" smtClean="0"/>
              <a:t>The Voice of Experience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85925"/>
            <a:ext cx="8229600" cy="44450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“Her disease is beyond even a pretense of my control.  I realized I was strong enough, kind enough, loving enough and patient enough to endure the unspeakable, but I could also cut myself some slack when I wasn’t perfect.”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            TJ Barron,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Care Partners:  Beware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will be angry with: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sz="4000" dirty="0" smtClean="0"/>
              <a:t>Family and friends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sz="4000" dirty="0" smtClean="0"/>
              <a:t>Doctors who offer little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sz="4000" dirty="0" smtClean="0"/>
              <a:t>Careless motorists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sz="4000" dirty="0" smtClean="0"/>
              <a:t>Slow checkout clerks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76200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Arial" charset="0"/>
              </a:rPr>
              <a:t>Feeling Cheated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838200" y="1981200"/>
            <a:ext cx="7620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endParaRPr lang="en-US" sz="3200" b="1" dirty="0">
              <a:latin typeface="Arial" charset="0"/>
            </a:endParaRPr>
          </a:p>
          <a:p>
            <a:pPr>
              <a:buClr>
                <a:schemeClr val="accent1"/>
              </a:buClr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4000" b="1" dirty="0">
                <a:latin typeface="Arial" charset="0"/>
              </a:rPr>
              <a:t>“I bop between feeling angry &amp;  feeling guilty for feeling angry.   Everyone takes care of him, but what about me?”          </a:t>
            </a:r>
          </a:p>
          <a:p>
            <a:pPr>
              <a:buClr>
                <a:schemeClr val="accent1"/>
              </a:buClr>
            </a:pPr>
            <a:r>
              <a:rPr lang="en-US" sz="4000" b="1" dirty="0">
                <a:latin typeface="Arial" charset="0"/>
              </a:rPr>
              <a:t>                      </a:t>
            </a:r>
            <a:r>
              <a:rPr lang="en-US" sz="4000" b="1" dirty="0" smtClean="0">
                <a:latin typeface="Arial" charset="0"/>
              </a:rPr>
              <a:t>Wife </a:t>
            </a:r>
            <a:r>
              <a:rPr lang="en-US" sz="4000" b="1" dirty="0">
                <a:latin typeface="Arial" charset="0"/>
              </a:rPr>
              <a:t>care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001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Warning Signs: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3962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b="1" dirty="0" smtClean="0"/>
              <a:t>You are “taking it out” on your family or yourself.</a:t>
            </a:r>
          </a:p>
          <a:p>
            <a:pPr eaLnBrk="1" hangingPunct="1">
              <a:buFontTx/>
              <a:buChar char="•"/>
            </a:pPr>
            <a:r>
              <a:rPr lang="en-US" sz="2800" b="1" dirty="0" smtClean="0"/>
              <a:t>You do everything, but it is never enough.</a:t>
            </a:r>
          </a:p>
          <a:p>
            <a:pPr eaLnBrk="1" hangingPunct="1">
              <a:buFontTx/>
              <a:buChar char="•"/>
            </a:pPr>
            <a:r>
              <a:rPr lang="en-US" sz="2800" b="1" dirty="0" smtClean="0"/>
              <a:t>You are losing it more often with your </a:t>
            </a:r>
            <a:r>
              <a:rPr lang="en-US" sz="2800" b="1" dirty="0" smtClean="0"/>
              <a:t>care partner</a:t>
            </a:r>
            <a:endParaRPr lang="en-US" sz="2800" b="1" dirty="0" smtClean="0"/>
          </a:p>
          <a:p>
            <a:pPr eaLnBrk="1" hangingPunct="1">
              <a:buFontTx/>
              <a:buChar char="•"/>
            </a:pPr>
            <a:r>
              <a:rPr lang="en-US" sz="2800" b="1" dirty="0" smtClean="0"/>
              <a:t>You resent everything and it’s all too much.</a:t>
            </a:r>
          </a:p>
          <a:p>
            <a:pPr eaLnBrk="1" hangingPunct="1">
              <a:buFontTx/>
              <a:buChar char="•"/>
            </a:pPr>
            <a:r>
              <a:rPr lang="en-US" sz="2800" b="1" dirty="0" smtClean="0"/>
              <a:t>You have fantasies about disappearing, running away or telling her to “just go if you want to…”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Family Members Missing in 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You can’t create empathy and compassion – don’t waste emotional capital </a:t>
            </a:r>
          </a:p>
          <a:p>
            <a:r>
              <a:rPr lang="en-US" sz="4000" dirty="0" smtClean="0"/>
              <a:t>Frame </a:t>
            </a:r>
            <a:r>
              <a:rPr lang="en-US" sz="4000" dirty="0" smtClean="0"/>
              <a:t>behavior of the invisible ones </a:t>
            </a:r>
            <a:r>
              <a:rPr lang="en-US" sz="4000" dirty="0" smtClean="0"/>
              <a:t>in a way that explains </a:t>
            </a:r>
            <a:r>
              <a:rPr lang="en-US" sz="4000" dirty="0" smtClean="0"/>
              <a:t>it, </a:t>
            </a:r>
            <a:r>
              <a:rPr lang="en-US" sz="4000" dirty="0" smtClean="0"/>
              <a:t>so you can put it aside and avoid future disappointment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Acceptance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Acceptance is simply seeing something the way it is and saying,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“That’s the way it is.”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Acceptance is </a:t>
            </a:r>
            <a:r>
              <a:rPr lang="en-US" sz="54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Approval</a:t>
            </a:r>
          </a:p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Consent</a:t>
            </a:r>
          </a:p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Sanction</a:t>
            </a:r>
          </a:p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Agreement</a:t>
            </a:r>
          </a:p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Compliance</a:t>
            </a:r>
          </a:p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Sympathy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1213" y="1600200"/>
            <a:ext cx="4065587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Endorsement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Confirmation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Encouragement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Promoting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EVEN LIKING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Helpful Talk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  <a:buSzPct val="75000"/>
              <a:buFont typeface="Webdings" pitchFamily="18" charset="2"/>
              <a:buChar char="ÿ"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Apologize </a:t>
            </a:r>
          </a:p>
          <a:p>
            <a:pPr eaLnBrk="1" hangingPunct="1">
              <a:spcAft>
                <a:spcPct val="30000"/>
              </a:spcAft>
              <a:buSzPct val="75000"/>
              <a:buFont typeface="Webdings" pitchFamily="18" charset="2"/>
              <a:buChar char="ÿ"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Am Sorry You Are Upset.</a:t>
            </a:r>
          </a:p>
          <a:p>
            <a:pPr eaLnBrk="1" hangingPunct="1">
              <a:spcAft>
                <a:spcPct val="30000"/>
              </a:spcAft>
              <a:buSzPct val="75000"/>
              <a:buFont typeface="Webdings" pitchFamily="18" charset="2"/>
              <a:buChar char="ÿ"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Know This Is Hard</a:t>
            </a:r>
          </a:p>
          <a:p>
            <a:pPr eaLnBrk="1" hangingPunct="1">
              <a:spcAft>
                <a:spcPct val="30000"/>
              </a:spcAft>
              <a:buSzPct val="75000"/>
              <a:buFont typeface="Webdings" pitchFamily="18" charset="2"/>
              <a:buChar char="ÿ"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Wish Things Were Easier For Us.</a:t>
            </a:r>
          </a:p>
          <a:p>
            <a:pPr eaLnBrk="1" hangingPunct="1">
              <a:buSzPct val="75000"/>
              <a:buFont typeface="Webdings" pitchFamily="18" charset="2"/>
              <a:buChar char="ÿ"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Will Stay Until You Feel </a:t>
            </a: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Better</a:t>
            </a:r>
            <a:endParaRPr lang="es-ES_tradnl" sz="36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Imag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0"/>
            <a:ext cx="553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Gwyther 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/>
          <a:lstStyle/>
          <a:p>
            <a:pPr eaLnBrk="1" hangingPunct="1"/>
            <a:r>
              <a:rPr lang="en-US" smtClean="0"/>
              <a:t>Are you a Care Partner?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305800" cy="47593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Recognizing there is never enough of you or enough of the quality help you need</a:t>
            </a:r>
          </a:p>
          <a:p>
            <a:pPr eaLnBrk="1" hangingPunct="1"/>
            <a:r>
              <a:rPr lang="en-US" dirty="0" smtClean="0"/>
              <a:t>Always second guessing</a:t>
            </a:r>
          </a:p>
          <a:p>
            <a:pPr eaLnBrk="1" hangingPunct="1"/>
            <a:r>
              <a:rPr lang="en-US" dirty="0" smtClean="0"/>
              <a:t>“When was the last time you didn’t worry about…?”</a:t>
            </a:r>
          </a:p>
          <a:p>
            <a:pPr eaLnBrk="1" hangingPunct="1"/>
            <a:r>
              <a:rPr lang="en-US" dirty="0" smtClean="0"/>
              <a:t>“Do you know more about </a:t>
            </a:r>
            <a:r>
              <a:rPr lang="en-US" dirty="0" smtClean="0"/>
              <a:t>his</a:t>
            </a:r>
            <a:r>
              <a:rPr lang="en-US" dirty="0" smtClean="0"/>
              <a:t> </a:t>
            </a:r>
            <a:r>
              <a:rPr lang="en-US" dirty="0" smtClean="0"/>
              <a:t>prescriptions than your own?”</a:t>
            </a:r>
          </a:p>
          <a:p>
            <a:pPr eaLnBrk="1" hangingPunct="1"/>
            <a:r>
              <a:rPr lang="en-US" dirty="0" smtClean="0"/>
              <a:t>“Do you feel anxious when the phone rings?”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Circuit Breakers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752600"/>
            <a:ext cx="6827838" cy="4114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Humor helps</a:t>
            </a:r>
          </a:p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“Good enough for now”</a:t>
            </a:r>
          </a:p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Meditation, tai chi, prayer</a:t>
            </a:r>
          </a:p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Mindfulness</a:t>
            </a:r>
          </a:p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Jump off the Fast 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r>
              <a:rPr lang="en-US" dirty="0" smtClean="0"/>
              <a:t>Re-framing Helps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No lines at the Super Wal-Mart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can still get in bed and listen to the rain on the sky light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Finding what I want </a:t>
            </a:r>
            <a:r>
              <a:rPr lang="en-US" dirty="0" smtClean="0"/>
              <a:t>on </a:t>
            </a:r>
            <a:r>
              <a:rPr lang="en-US" dirty="0" smtClean="0"/>
              <a:t>sale always helps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 still plays with my hair and tells me I’m beautiful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Sometimes, hot towels after a bubble bath </a:t>
            </a:r>
            <a:r>
              <a:rPr lang="en-US" dirty="0" smtClean="0"/>
              <a:t>work</a:t>
            </a:r>
            <a:r>
              <a:rPr lang="en-US" dirty="0" smtClean="0"/>
              <a:t> </a:t>
            </a:r>
            <a:r>
              <a:rPr lang="en-US" dirty="0" smtClean="0"/>
              <a:t>wonders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puppy </a:t>
            </a:r>
            <a:r>
              <a:rPr lang="en-US" dirty="0" smtClean="0"/>
              <a:t>reminds </a:t>
            </a:r>
            <a:r>
              <a:rPr lang="en-US" dirty="0" smtClean="0"/>
              <a:t>us </a:t>
            </a:r>
            <a:r>
              <a:rPr lang="en-US" dirty="0" smtClean="0"/>
              <a:t>to hold hands, head for playground and swing on the swings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AM WORTH IT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7772400" cy="4648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Important: To me?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Appropriate: Do negative feelings fit facts of situation?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Modifiable: In a positive way?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Worth it: When I balance needs of </a:t>
            </a:r>
          </a:p>
          <a:p>
            <a:pPr eaLnBrk="1" hangingPunct="1"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myself and others, is taking 		          action worth it?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	</a:t>
            </a:r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Williams LifeSkills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Action and Deflection Skills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Action skills: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Problem solving, assertion,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saying “no”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Deflection skills: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Reason with self, thought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stopping, distraction, relaxation,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meditation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305800" cy="884238"/>
          </a:xfrm>
        </p:spPr>
        <p:txBody>
          <a:bodyPr/>
          <a:lstStyle/>
          <a:p>
            <a:pPr eaLnBrk="1" hangingPunct="1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Pleasant Events:</a:t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Approach to Depression and Anger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438400"/>
            <a:ext cx="4038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Social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Thoughts and Feelings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Recognition from others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4384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Giving to others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Competence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Leisure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Spiritual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Partner</a:t>
            </a:r>
            <a:r>
              <a:rPr lang="en-US" dirty="0" smtClean="0"/>
              <a:t> </a:t>
            </a:r>
            <a:r>
              <a:rPr lang="en-US" dirty="0" smtClean="0"/>
              <a:t>Reminders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Work toward a more equitable, not equal, sharing of responsibility.</a:t>
            </a:r>
          </a:p>
          <a:p>
            <a:r>
              <a:rPr lang="en-US" dirty="0" smtClean="0"/>
              <a:t>You will be forced to choose between equally unacceptable options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Subjective perceptions trump objective </a:t>
            </a:r>
            <a:r>
              <a:rPr lang="en-US" dirty="0" smtClean="0"/>
              <a:t>reality</a:t>
            </a:r>
          </a:p>
          <a:p>
            <a:r>
              <a:rPr lang="en-US" dirty="0" smtClean="0"/>
              <a:t>Creativity </a:t>
            </a:r>
            <a:r>
              <a:rPr lang="en-US" dirty="0" smtClean="0"/>
              <a:t>and practical problem-solving skills help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Partner</a:t>
            </a:r>
            <a:r>
              <a:rPr lang="en-US" dirty="0" smtClean="0"/>
              <a:t> </a:t>
            </a:r>
            <a:r>
              <a:rPr lang="en-US" dirty="0" smtClean="0"/>
              <a:t>Reminders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355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There is no perfect control – work on reactions to stress or lack of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primary care partner is efficient and </a:t>
            </a:r>
            <a:r>
              <a:rPr lang="en-US" dirty="0" smtClean="0"/>
              <a:t>preferred, but </a:t>
            </a:r>
            <a:r>
              <a:rPr lang="en-US" dirty="0" smtClean="0"/>
              <a:t>these people need breaks, backup people and services to supplement their personalized </a:t>
            </a:r>
            <a:r>
              <a:rPr lang="en-US" dirty="0" smtClean="0"/>
              <a:t>unscheduled help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Even in ideal situations, contingency plans are necessary.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Ten Reminders </a:t>
            </a:r>
            <a:b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Care Partners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/>
              <a:t>1.The desire not to think about what you are facing is normal, but you can get beyond it.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2. </a:t>
            </a:r>
            <a:r>
              <a:rPr lang="en-US" sz="3000" dirty="0" smtClean="0"/>
              <a:t>The process of the disease is not completely predictable. Other things happen. Your </a:t>
            </a:r>
            <a:r>
              <a:rPr lang="en-US" sz="3000" dirty="0" smtClean="0"/>
              <a:t>care partner</a:t>
            </a:r>
            <a:r>
              <a:rPr lang="en-US" sz="3000" dirty="0" smtClean="0"/>
              <a:t> </a:t>
            </a:r>
            <a:r>
              <a:rPr lang="en-US" sz="3000" dirty="0" smtClean="0"/>
              <a:t>will need </a:t>
            </a:r>
            <a:r>
              <a:rPr lang="en-US" sz="3000" dirty="0" smtClean="0"/>
              <a:t> different help </a:t>
            </a:r>
            <a:r>
              <a:rPr lang="en-US" sz="3000" dirty="0" smtClean="0"/>
              <a:t>over time. You may be forced to make decisions </a:t>
            </a:r>
            <a:r>
              <a:rPr lang="en-US" sz="3000" dirty="0" smtClean="0"/>
              <a:t>neither of you will like.  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/>
              <a:t>3. </a:t>
            </a:r>
            <a:r>
              <a:rPr lang="en-US" sz="3000" dirty="0" smtClean="0"/>
              <a:t>Care partners need</a:t>
            </a:r>
            <a:r>
              <a:rPr lang="en-US" sz="3000" dirty="0" smtClean="0"/>
              <a:t> </a:t>
            </a:r>
            <a:r>
              <a:rPr lang="en-US" sz="3000" dirty="0" smtClean="0"/>
              <a:t>to </a:t>
            </a:r>
            <a:r>
              <a:rPr lang="en-US" sz="3000" dirty="0" smtClean="0"/>
              <a:t>help, give, find meaning, purpose and leave a legacy 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Reminders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400" dirty="0" smtClean="0"/>
              <a:t>4.The person with PD is </a:t>
            </a:r>
            <a:r>
              <a:rPr lang="en-US" sz="3400" dirty="0" smtClean="0"/>
              <a:t>probably doing </a:t>
            </a:r>
            <a:r>
              <a:rPr lang="en-US" sz="3400" dirty="0" smtClean="0"/>
              <a:t>the best he/she can. Trying harder </a:t>
            </a:r>
            <a:r>
              <a:rPr lang="en-US" sz="3400" dirty="0" smtClean="0"/>
              <a:t>can be frustrating.</a:t>
            </a:r>
            <a:endParaRPr lang="en-US" sz="34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400" dirty="0" smtClean="0"/>
              <a:t>5. Both of you will have to change.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3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400" dirty="0" smtClean="0"/>
              <a:t>6. Your emotional relationship with each other will change despite your continued love and willingness to help.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Reminders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88300" cy="3525838"/>
          </a:xfrm>
        </p:spPr>
        <p:txBody>
          <a:bodyPr/>
          <a:lstStyle/>
          <a:p>
            <a:pPr marL="517525" indent="-517525" eaLnBrk="1" hangingPunct="1">
              <a:buFont typeface="Wingdings" pitchFamily="2" charset="2"/>
              <a:buNone/>
            </a:pPr>
            <a:r>
              <a:rPr lang="en-US" sz="3000" smtClean="0"/>
              <a:t>7. Grief comes with this process of loss.  It is hard to see suffering.</a:t>
            </a:r>
          </a:p>
          <a:p>
            <a:pPr marL="517525" indent="-517525" eaLnBrk="1" hangingPunct="1">
              <a:buFont typeface="Wingdings" pitchFamily="2" charset="2"/>
              <a:buNone/>
            </a:pPr>
            <a:endParaRPr lang="en-US" sz="1000" smtClean="0"/>
          </a:p>
          <a:p>
            <a:pPr marL="517525" indent="-517525" eaLnBrk="1" hangingPunct="1">
              <a:buFont typeface="Wingdings" pitchFamily="2" charset="2"/>
              <a:buNone/>
            </a:pPr>
            <a:r>
              <a:rPr lang="en-US" sz="3000" smtClean="0"/>
              <a:t>8. There is no single right or wrong place to care or care plan.</a:t>
            </a:r>
          </a:p>
          <a:p>
            <a:pPr marL="517525" indent="-517525" eaLnBrk="1" hangingPunct="1">
              <a:buFont typeface="Wingdings" pitchFamily="2" charset="2"/>
              <a:buNone/>
            </a:pPr>
            <a:endParaRPr lang="en-US" sz="900" smtClean="0"/>
          </a:p>
          <a:p>
            <a:pPr marL="517525" indent="-517525" eaLnBrk="1" hangingPunct="1">
              <a:buFont typeface="Wingdings" pitchFamily="2" charset="2"/>
              <a:buNone/>
            </a:pPr>
            <a:r>
              <a:rPr lang="en-US" sz="3000" smtClean="0"/>
              <a:t>9. This is the rainy day for which you saved. </a:t>
            </a:r>
          </a:p>
          <a:p>
            <a:pPr marL="517525" indent="-517525" eaLnBrk="1" hangingPunct="1">
              <a:buFont typeface="Wingdings" pitchFamily="2" charset="2"/>
              <a:buNone/>
            </a:pPr>
            <a:endParaRPr lang="en-US" sz="1000" smtClean="0"/>
          </a:p>
          <a:p>
            <a:pPr marL="517525" indent="-517525" eaLnBrk="1" hangingPunct="1">
              <a:buFont typeface="Wingdings" pitchFamily="2" charset="2"/>
              <a:buNone/>
            </a:pPr>
            <a:r>
              <a:rPr lang="en-US" sz="3000" smtClean="0"/>
              <a:t>10. Care partners need respite from each other</a:t>
            </a:r>
          </a:p>
          <a:p>
            <a:pPr marL="517525" indent="-517525" eaLnBrk="1" hangingPunct="1">
              <a:buFont typeface="Wingdings" pitchFamily="2" charset="2"/>
              <a:buNone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Partner Quotes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Oh my gosh, </a:t>
            </a:r>
            <a:r>
              <a:rPr lang="en-US" dirty="0" smtClean="0"/>
              <a:t>I </a:t>
            </a:r>
            <a:r>
              <a:rPr lang="en-US" dirty="0" smtClean="0"/>
              <a:t>won’t ever be able to</a:t>
            </a:r>
            <a:r>
              <a:rPr lang="en-US" dirty="0" smtClean="0"/>
              <a:t> </a:t>
            </a:r>
            <a:r>
              <a:rPr lang="en-US" dirty="0" smtClean="0"/>
              <a:t>handle </a:t>
            </a:r>
            <a:r>
              <a:rPr lang="en-US" dirty="0" smtClean="0"/>
              <a:t>this.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if she needs me in the middle of the </a:t>
            </a:r>
            <a:r>
              <a:rPr lang="en-US" dirty="0" smtClean="0"/>
              <a:t>night, </a:t>
            </a:r>
            <a:r>
              <a:rPr lang="en-US" dirty="0" smtClean="0"/>
              <a:t>and I can’t hear her?</a:t>
            </a:r>
          </a:p>
          <a:p>
            <a:r>
              <a:rPr lang="en-US" dirty="0" smtClean="0"/>
              <a:t>Oh, he’ll be fine when the meds get straightened out.</a:t>
            </a:r>
          </a:p>
          <a:p>
            <a:r>
              <a:rPr lang="en-US" dirty="0" smtClean="0"/>
              <a:t>We can’t have</a:t>
            </a:r>
            <a:r>
              <a:rPr lang="en-US" dirty="0" smtClean="0"/>
              <a:t> </a:t>
            </a:r>
            <a:r>
              <a:rPr lang="en-US" dirty="0" smtClean="0"/>
              <a:t>one more thing </a:t>
            </a:r>
            <a:r>
              <a:rPr lang="en-US" dirty="0" smtClean="0"/>
              <a:t>go </a:t>
            </a:r>
            <a:r>
              <a:rPr lang="en-US" dirty="0" smtClean="0"/>
              <a:t>wrong!</a:t>
            </a:r>
          </a:p>
          <a:p>
            <a:r>
              <a:rPr lang="en-US" dirty="0" smtClean="0"/>
              <a:t>What’s the use – nothing changes.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Resistance to Community Service Referrals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Stigma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Denial/ poor judgment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Too many changes at once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Loss of control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Cost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Overwhelming disclosure in assessment – privacy issues </a:t>
            </a:r>
            <a:endParaRPr lang="en-US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Gwyther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676400" y="4724400"/>
            <a:ext cx="5943600" cy="1554163"/>
          </a:xfrm>
          <a:prstGeom prst="rect">
            <a:avLst/>
          </a:prstGeom>
          <a:solidFill>
            <a:srgbClr val="F5B76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Georgia" pitchFamily="18" charset="0"/>
              </a:rPr>
              <a:t>Eskimos eat whales and tiny termites eat mighty houses the same way – one bite at a time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438400" y="6491288"/>
            <a:ext cx="441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Arial" charset="0"/>
              </a:rPr>
              <a:t>Jerry Wilson</a:t>
            </a:r>
          </a:p>
        </p:txBody>
      </p:sp>
      <p:pic>
        <p:nvPicPr>
          <p:cNvPr id="8197" name="Picture 4" descr="termite house Small Web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791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evaluate “help?”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Dependable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Sufficient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Quality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Dignified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Accessible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Flexible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Consumer-directed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Person and </a:t>
            </a:r>
            <a:r>
              <a:rPr lang="en-US" sz="3600" dirty="0" smtClean="0"/>
              <a:t>family-centered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for Care Partners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Be willing to listen but understand you cannot fix or do everything he or she may want or need.</a:t>
            </a:r>
          </a:p>
          <a:p>
            <a:r>
              <a:rPr lang="en-US" smtClean="0"/>
              <a:t>Things will change but they will not necessarily get easier</a:t>
            </a:r>
          </a:p>
          <a:p>
            <a:r>
              <a:rPr lang="en-US" smtClean="0"/>
              <a:t>Decide what you can and will do, set limits and call in reinforcements</a:t>
            </a:r>
          </a:p>
          <a:p>
            <a:r>
              <a:rPr lang="en-US" smtClean="0"/>
              <a:t>Doubts are inevitable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for Care Partners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355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person with PD is not unhappy or upset because of what you have done.  He is living with unwanted </a:t>
            </a:r>
            <a:r>
              <a:rPr lang="en-US" dirty="0" smtClean="0"/>
              <a:t>limits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People with chronic illness often take out their frustration on close family.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Considering what is best for the family involves compromise among competing needs, loyalties and commitments.  Everyone may get some of what s/he wants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Think twice before giving up that job, club or church group.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</a:t>
            </a:r>
            <a:r>
              <a:rPr lang="en-US" dirty="0" smtClean="0"/>
              <a:t>for Care Partners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835525"/>
          </a:xfrm>
          <a:noFill/>
          <a:ln/>
        </p:spPr>
        <p:txBody>
          <a:bodyPr/>
          <a:lstStyle/>
          <a:p>
            <a:r>
              <a:rPr lang="en-US" dirty="0" smtClean="0"/>
              <a:t>Find someone with whom you can be brutally honest, express those doubts and negative feelings and move on.</a:t>
            </a:r>
          </a:p>
          <a:p>
            <a:r>
              <a:rPr lang="en-US" dirty="0" smtClean="0"/>
              <a:t>Solving problems is much easier than living with the 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Avoid promises that include the words always, never or forever</a:t>
            </a:r>
          </a:p>
          <a:p>
            <a:r>
              <a:rPr lang="en-US" dirty="0" smtClean="0"/>
              <a:t>Take time to celebrate small victories when things go well.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Successful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Care Partners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Religious faith, participation,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belief system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Re-frame or change perspective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Reduce Type A behavior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Seek dependable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sufficient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support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Respite or sabbatical options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Energy economies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Forgiveness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opportunities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Expressive/ altruistic outlets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Expect the Unexpected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4191000" y="2133600"/>
            <a:ext cx="464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3200"/>
              <a:t>”Why isn’t this more like Tuesdays with Morrie?”</a:t>
            </a:r>
          </a:p>
        </p:txBody>
      </p:sp>
      <p:pic>
        <p:nvPicPr>
          <p:cNvPr id="93187" name="Picture 4" descr="DSCF0542 Small Web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676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Surrogate decision making on a psychological par with having your house burn down (</a:t>
            </a:r>
            <a:r>
              <a:rPr lang="en-US" dirty="0" err="1" smtClean="0"/>
              <a:t>Sulmasy</a:t>
            </a:r>
            <a:r>
              <a:rPr lang="en-US" dirty="0" smtClean="0"/>
              <a:t>, 2011)</a:t>
            </a:r>
          </a:p>
          <a:p>
            <a:r>
              <a:rPr lang="en-US" dirty="0" smtClean="0"/>
              <a:t>Living wills don’t neatly address specific medical situations</a:t>
            </a:r>
          </a:p>
          <a:p>
            <a:r>
              <a:rPr lang="en-US" dirty="0" smtClean="0"/>
              <a:t>People change their minds</a:t>
            </a:r>
          </a:p>
          <a:p>
            <a:r>
              <a:rPr lang="en-US" dirty="0" smtClean="0"/>
              <a:t>Know care partner’s values intimately, ask questions and be an advocate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Gwyther </a:t>
            </a:r>
          </a:p>
        </p:txBody>
      </p:sp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Advice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209800" y="2133600"/>
            <a:ext cx="5943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latin typeface="Arial" charset="0"/>
              </a:rPr>
              <a:t>Hope for the best</a:t>
            </a:r>
          </a:p>
          <a:p>
            <a:pPr eaLnBrk="0" hangingPunct="0"/>
            <a:r>
              <a:rPr lang="en-US" sz="3600" b="1">
                <a:latin typeface="Arial" charset="0"/>
              </a:rPr>
              <a:t>Plan for the worst</a:t>
            </a:r>
          </a:p>
          <a:p>
            <a:pPr eaLnBrk="0" hangingPunct="0"/>
            <a:r>
              <a:rPr lang="en-US" sz="3600" b="1">
                <a:latin typeface="Arial" charset="0"/>
              </a:rPr>
              <a:t>Life is a play</a:t>
            </a:r>
          </a:p>
          <a:p>
            <a:pPr eaLnBrk="0" hangingPunct="0"/>
            <a:r>
              <a:rPr lang="en-US" sz="3600" b="1">
                <a:latin typeface="Arial" charset="0"/>
              </a:rPr>
              <a:t>We’re un-rehearsed</a:t>
            </a:r>
          </a:p>
          <a:p>
            <a:pPr eaLnBrk="0" hangingPunct="0"/>
            <a:r>
              <a:rPr lang="en-US" sz="3600" b="1">
                <a:latin typeface="Arial" charset="0"/>
              </a:rPr>
              <a:t>                          </a:t>
            </a:r>
            <a:r>
              <a:rPr lang="en-US" sz="2400" b="1">
                <a:latin typeface="Arial" charset="0"/>
              </a:rPr>
              <a:t>Mel Brooks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 Seesaw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“</a:t>
            </a:r>
            <a:r>
              <a:rPr lang="en-US" sz="4000" dirty="0" smtClean="0"/>
              <a:t>During the good times, we tried to talk ourselves into believing that it wasn’t really as serious as we had </a:t>
            </a:r>
            <a:r>
              <a:rPr lang="en-US" sz="4000" dirty="0" smtClean="0"/>
              <a:t>expected, </a:t>
            </a:r>
            <a:r>
              <a:rPr lang="en-US" sz="4000" dirty="0" smtClean="0"/>
              <a:t>but the seesaw was exhausting and so very sad.”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SCF0543 Small Web view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275" y="1295400"/>
            <a:ext cx="8609013" cy="4724400"/>
          </a:xfrm>
        </p:spPr>
      </p:pic>
      <p:pic>
        <p:nvPicPr>
          <p:cNvPr id="49154" name="Picture 2" descr="One D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88661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Care Partner Quotes</a:t>
            </a:r>
            <a:endParaRPr lang="en-US" sz="54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911725"/>
          </a:xfrm>
          <a:noFill/>
          <a:ln/>
        </p:spPr>
        <p:txBody>
          <a:bodyPr/>
          <a:lstStyle/>
          <a:p>
            <a:r>
              <a:rPr lang="en-US" sz="4000" dirty="0" smtClean="0"/>
              <a:t>It’s changing the melody</a:t>
            </a:r>
          </a:p>
          <a:p>
            <a:r>
              <a:rPr lang="en-US" sz="4000" dirty="0" smtClean="0"/>
              <a:t>We must find a new normal</a:t>
            </a:r>
          </a:p>
          <a:p>
            <a:r>
              <a:rPr lang="en-US" sz="4000" dirty="0" smtClean="0"/>
              <a:t>It helps to release your cover</a:t>
            </a:r>
          </a:p>
          <a:p>
            <a:r>
              <a:rPr lang="en-US" sz="4000" dirty="0" smtClean="0"/>
              <a:t>It’s about </a:t>
            </a:r>
            <a:r>
              <a:rPr lang="en-US" sz="4000" dirty="0" smtClean="0"/>
              <a:t>c</a:t>
            </a:r>
            <a:r>
              <a:rPr lang="en-US" sz="4000" dirty="0" smtClean="0"/>
              <a:t>oping </a:t>
            </a:r>
            <a:r>
              <a:rPr lang="en-US" sz="4000" dirty="0" smtClean="0"/>
              <a:t>with stigma and fear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</a:t>
            </a: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Care Partners</a:t>
            </a: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4582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She never would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wanted that before.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still care about our relationship – I don’t want to fight like this.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seems unaware of how his behavior affects us.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is she so nice to strangers and so mean to us? 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They’re Your Parents Too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Family Care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7925"/>
          </a:xfrm>
        </p:spPr>
        <p:txBody>
          <a:bodyPr/>
          <a:lstStyle/>
          <a:p>
            <a:pPr eaLnBrk="1" hangingPunct="1"/>
            <a:r>
              <a:rPr lang="en-US" dirty="0" smtClean="0"/>
              <a:t>Care partners </a:t>
            </a:r>
            <a:r>
              <a:rPr lang="en-US" dirty="0" smtClean="0"/>
              <a:t>become by caring about</a:t>
            </a:r>
          </a:p>
          <a:p>
            <a:pPr eaLnBrk="1" hangingPunct="1"/>
            <a:r>
              <a:rPr lang="en-US" dirty="0" smtClean="0"/>
              <a:t>Care partners </a:t>
            </a:r>
            <a:r>
              <a:rPr lang="en-US" dirty="0" smtClean="0"/>
              <a:t>do the best they can because they can’t imagine doing otherwise</a:t>
            </a:r>
          </a:p>
          <a:p>
            <a:pPr eaLnBrk="1" hangingPunct="1"/>
            <a:r>
              <a:rPr lang="en-US" dirty="0" smtClean="0"/>
              <a:t>Family care </a:t>
            </a:r>
            <a:r>
              <a:rPr lang="en-US" dirty="0" smtClean="0"/>
              <a:t>happens: it’s just a question of when and for how </a:t>
            </a:r>
            <a:r>
              <a:rPr lang="en-US" dirty="0" smtClean="0"/>
              <a:t>many</a:t>
            </a:r>
            <a:endParaRPr lang="en-US" dirty="0" smtClean="0"/>
          </a:p>
          <a:p>
            <a:pPr eaLnBrk="1" hangingPunct="1"/>
            <a:r>
              <a:rPr lang="en-US" dirty="0" smtClean="0"/>
              <a:t>Family care affects all relationships</a:t>
            </a:r>
          </a:p>
          <a:p>
            <a:pPr eaLnBrk="1" hangingPunct="1"/>
            <a:r>
              <a:rPr lang="en-US" dirty="0" smtClean="0"/>
              <a:t>Family care is rarely fair, </a:t>
            </a:r>
            <a:r>
              <a:rPr lang="en-US" dirty="0" smtClean="0"/>
              <a:t>equal</a:t>
            </a:r>
          </a:p>
          <a:p>
            <a:pPr eaLnBrk="1" hangingPunct="1"/>
            <a:r>
              <a:rPr lang="en-US" dirty="0" smtClean="0"/>
              <a:t>Family care disrupts people’s lives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46680</TotalTime>
  <Words>1625</Words>
  <Application>Microsoft Office PowerPoint</Application>
  <PresentationFormat>On-screen Show (4:3)</PresentationFormat>
  <Paragraphs>303</Paragraphs>
  <Slides>49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Globe</vt:lpstr>
      <vt:lpstr>     Care Partners:  Caring for You, Caring for Me    Lisa P.Gwyther, MSW, LCSW Duke Family Support Program     </vt:lpstr>
      <vt:lpstr>Are You A Care Partner? </vt:lpstr>
      <vt:lpstr>Are you a Care Partner?</vt:lpstr>
      <vt:lpstr>Care Partner Quotes</vt:lpstr>
      <vt:lpstr>The Seesaw</vt:lpstr>
      <vt:lpstr>Slide 6</vt:lpstr>
      <vt:lpstr>Care Partner Quotes</vt:lpstr>
      <vt:lpstr>What Care Partners say:</vt:lpstr>
      <vt:lpstr>Family Care</vt:lpstr>
      <vt:lpstr>The 6 Cs of Family Care</vt:lpstr>
      <vt:lpstr>Slide 11</vt:lpstr>
      <vt:lpstr>The Family Care Balancing Act</vt:lpstr>
      <vt:lpstr>If Only …</vt:lpstr>
      <vt:lpstr>Decision-making Hazards</vt:lpstr>
      <vt:lpstr>Someone Has To Be “It”</vt:lpstr>
      <vt:lpstr>Slide 16</vt:lpstr>
      <vt:lpstr>Here Comes The Judge!</vt:lpstr>
      <vt:lpstr>The Fixer</vt:lpstr>
      <vt:lpstr>Slide 19</vt:lpstr>
      <vt:lpstr>There are no Perfect Solutions no Saints, no Superwomen…</vt:lpstr>
      <vt:lpstr>The Voice of Experience</vt:lpstr>
      <vt:lpstr>Care Partners:  Beware</vt:lpstr>
      <vt:lpstr>Slide 23</vt:lpstr>
      <vt:lpstr>Anger Warning Signs: </vt:lpstr>
      <vt:lpstr>What about Family Members Missing in Action?</vt:lpstr>
      <vt:lpstr>Acceptance</vt:lpstr>
      <vt:lpstr>Acceptance is NOT:</vt:lpstr>
      <vt:lpstr> Helpful Talk</vt:lpstr>
      <vt:lpstr>Slide 29</vt:lpstr>
      <vt:lpstr>Circuit Breakers</vt:lpstr>
      <vt:lpstr>Re-framing Helps</vt:lpstr>
      <vt:lpstr>I AM WORTH IT</vt:lpstr>
      <vt:lpstr>Action and Deflection Skills</vt:lpstr>
      <vt:lpstr>Pleasant Events: Approach to Depression and Anger</vt:lpstr>
      <vt:lpstr>Care Partner Reminders</vt:lpstr>
      <vt:lpstr>Care Partner Reminders</vt:lpstr>
      <vt:lpstr>Ten Reminders  for Care Partners</vt:lpstr>
      <vt:lpstr>Ten Reminders (cont.)</vt:lpstr>
      <vt:lpstr>Ten Reminders (cont.)</vt:lpstr>
      <vt:lpstr>Resistance to Community Service Referrals</vt:lpstr>
      <vt:lpstr>Slide 41</vt:lpstr>
      <vt:lpstr>How do we evaluate “help?”</vt:lpstr>
      <vt:lpstr>Messages for Care Partners</vt:lpstr>
      <vt:lpstr>Messages for Care Partners</vt:lpstr>
      <vt:lpstr>Messages for Care Partners</vt:lpstr>
      <vt:lpstr>Successful Care Partners</vt:lpstr>
      <vt:lpstr>Slide 47</vt:lpstr>
      <vt:lpstr>Advanced Directives</vt:lpstr>
      <vt:lpstr>Good Advice</vt:lpstr>
    </vt:vector>
  </TitlesOfParts>
  <Company> Duke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Victims to Voices: Alzheimer’s and Family Care</dc:title>
  <dc:creator>Deborah T. Gold, Ph.D.</dc:creator>
  <cp:lastModifiedBy>UNC</cp:lastModifiedBy>
  <cp:revision>503</cp:revision>
  <dcterms:created xsi:type="dcterms:W3CDTF">2009-03-27T18:01:57Z</dcterms:created>
  <dcterms:modified xsi:type="dcterms:W3CDTF">2011-04-05T03:47:30Z</dcterms:modified>
</cp:coreProperties>
</file>